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  <p:embeddedFont>
      <p:font typeface="Helvetica Neue Light" panose="020B0604020202020204" charset="0"/>
      <p:regular r:id="rId36"/>
      <p:bold r:id="rId37"/>
      <p:italic r:id="rId38"/>
      <p:boldItalic r:id="rId39"/>
    </p:embeddedFont>
    <p:embeddedFont>
      <p:font typeface="Impact" panose="020B0806030902050204" pitchFamily="3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tZyP8G19LRq8aRJWeZlsM6Gkd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Ertmane" userId="25a7972e-3d20-4b4b-9367-9feefefa8032" providerId="ADAL" clId="{4DB38A1B-BA67-4469-8A9E-025BA500BBF7}"/>
    <pc:docChg chg="custSel modSld">
      <pc:chgData name="Linda Ertmane" userId="25a7972e-3d20-4b4b-9367-9feefefa8032" providerId="ADAL" clId="{4DB38A1B-BA67-4469-8A9E-025BA500BBF7}" dt="2023-05-02T11:55:30.239" v="9" actId="20577"/>
      <pc:docMkLst>
        <pc:docMk/>
      </pc:docMkLst>
      <pc:sldChg chg="modSp mod">
        <pc:chgData name="Linda Ertmane" userId="25a7972e-3d20-4b4b-9367-9feefefa8032" providerId="ADAL" clId="{4DB38A1B-BA67-4469-8A9E-025BA500BBF7}" dt="2023-05-02T11:55:30.239" v="9" actId="20577"/>
        <pc:sldMkLst>
          <pc:docMk/>
          <pc:sldMk cId="0" sldId="269"/>
        </pc:sldMkLst>
        <pc:spChg chg="mod">
          <ac:chgData name="Linda Ertmane" userId="25a7972e-3d20-4b4b-9367-9feefefa8032" providerId="ADAL" clId="{4DB38A1B-BA67-4469-8A9E-025BA500BBF7}" dt="2023-05-02T11:55:30.239" v="9" actId="20577"/>
          <ac:spMkLst>
            <pc:docMk/>
            <pc:sldMk cId="0" sldId="269"/>
            <ac:spMk id="6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3" name="Google Shape;4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2" name="Google Shape;56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3" name="Google Shape;57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4" name="Google Shape;58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3a24d679e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23a24d679e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5" name="Google Shape;595;g23a24d679e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5" name="Google Shape;605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5" name="Google Shape;615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4" name="Google Shape;624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3" name="Google Shape;63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1" name="Google Shape;6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7" name="Google Shape;647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4" name="Google Shape;4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7" name="Google Shape;65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7" name="Google Shape;667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140cd09d7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6" name="Google Shape;676;g2140cd09d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140cd09d7a_0_2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g2140cd09d7a_0_20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2" name="Google Shape;682;g2140cd09d7a_0_20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0" name="Google Shape;6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5" name="Google Shape;50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5" name="Google Shape;51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5" name="Google Shape;52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3a24d679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g23a24d679e7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5" name="Google Shape;535;g23a24d679e7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3a24d679e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g23a24d679e7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5" name="Google Shape;545;g23a24d679e7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2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19" y="0"/>
            <a:ext cx="45592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Impact"/>
              <a:buNone/>
              <a:defRPr sz="5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" name="Google Shape;11;p12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2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225" cy="2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12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4" cy="15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2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3" y="4048052"/>
            <a:ext cx="577371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mpact"/>
              <a:buNone/>
              <a:defRPr sz="53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0" name="Google Shape;90;p16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16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225" cy="2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" name="Google Shape;95;p16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4" cy="15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3" y="4048052"/>
            <a:ext cx="577371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p18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2214" y="0"/>
            <a:ext cx="70117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5" name="Google Shape;105;p19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828" y="0"/>
            <a:ext cx="625117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1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" name="Google Shape;114;p21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115;p21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" name="Google Shape;116;p21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21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403987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/>
          <p:nvPr/>
        </p:nvSpPr>
        <p:spPr>
          <a:xfrm>
            <a:off x="0" y="2032907"/>
            <a:ext cx="4335300" cy="31106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2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22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22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22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22"/>
          <p:cNvSpPr txBox="1">
            <a:spLocks noGrp="1"/>
          </p:cNvSpPr>
          <p:nvPr>
            <p:ph type="body" idx="3"/>
          </p:nvPr>
        </p:nvSpPr>
        <p:spPr>
          <a:xfrm>
            <a:off x="6578752" y="921190"/>
            <a:ext cx="2041425" cy="98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4"/>
          </p:nvPr>
        </p:nvSpPr>
        <p:spPr>
          <a:xfrm>
            <a:off x="6578752" y="2083942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5"/>
          </p:nvPr>
        </p:nvSpPr>
        <p:spPr>
          <a:xfrm>
            <a:off x="6578752" y="3246106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6"/>
          </p:nvPr>
        </p:nvSpPr>
        <p:spPr>
          <a:xfrm>
            <a:off x="4564295" y="922862"/>
            <a:ext cx="19386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7"/>
          </p:nvPr>
        </p:nvSpPr>
        <p:spPr>
          <a:xfrm>
            <a:off x="4571999" y="1106774"/>
            <a:ext cx="1930950" cy="8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8"/>
          </p:nvPr>
        </p:nvSpPr>
        <p:spPr>
          <a:xfrm>
            <a:off x="4564295" y="2086411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9"/>
          </p:nvPr>
        </p:nvSpPr>
        <p:spPr>
          <a:xfrm>
            <a:off x="4571999" y="2270321"/>
            <a:ext cx="19386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3"/>
          </p:nvPr>
        </p:nvSpPr>
        <p:spPr>
          <a:xfrm>
            <a:off x="4564295" y="3246106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4"/>
          </p:nvPr>
        </p:nvSpPr>
        <p:spPr>
          <a:xfrm>
            <a:off x="4564295" y="3430017"/>
            <a:ext cx="19431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23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5" name="Google Shape;145;p23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p23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23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23"/>
          <p:cNvSpPr txBox="1">
            <a:spLocks noGrp="1"/>
          </p:cNvSpPr>
          <p:nvPr>
            <p:ph type="body" idx="3"/>
          </p:nvPr>
        </p:nvSpPr>
        <p:spPr>
          <a:xfrm>
            <a:off x="6578752" y="921190"/>
            <a:ext cx="2041425" cy="98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4"/>
          </p:nvPr>
        </p:nvSpPr>
        <p:spPr>
          <a:xfrm>
            <a:off x="6578752" y="2083942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5"/>
          </p:nvPr>
        </p:nvSpPr>
        <p:spPr>
          <a:xfrm>
            <a:off x="6578752" y="3246106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6"/>
          </p:nvPr>
        </p:nvSpPr>
        <p:spPr>
          <a:xfrm>
            <a:off x="4564295" y="922862"/>
            <a:ext cx="19386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7"/>
          </p:nvPr>
        </p:nvSpPr>
        <p:spPr>
          <a:xfrm>
            <a:off x="4571999" y="1106774"/>
            <a:ext cx="1930950" cy="8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8"/>
          </p:nvPr>
        </p:nvSpPr>
        <p:spPr>
          <a:xfrm>
            <a:off x="4564295" y="2086411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9"/>
          </p:nvPr>
        </p:nvSpPr>
        <p:spPr>
          <a:xfrm>
            <a:off x="4571999" y="2270321"/>
            <a:ext cx="19386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13"/>
          </p:nvPr>
        </p:nvSpPr>
        <p:spPr>
          <a:xfrm>
            <a:off x="4564295" y="3246106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body" idx="14"/>
          </p:nvPr>
        </p:nvSpPr>
        <p:spPr>
          <a:xfrm>
            <a:off x="4564295" y="3430017"/>
            <a:ext cx="19431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3" descr="A picture containing bowed instrument&#10;&#10;Description automatically generated"/>
          <p:cNvSpPr/>
          <p:nvPr/>
        </p:nvSpPr>
        <p:spPr>
          <a:xfrm>
            <a:off x="0" y="2207916"/>
            <a:ext cx="4177125" cy="293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3290850" cy="21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4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24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24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24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24"/>
          <p:cNvSpPr txBox="1">
            <a:spLocks noGrp="1"/>
          </p:cNvSpPr>
          <p:nvPr>
            <p:ph type="body" idx="3"/>
          </p:nvPr>
        </p:nvSpPr>
        <p:spPr>
          <a:xfrm>
            <a:off x="4572000" y="836747"/>
            <a:ext cx="400522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body" idx="4"/>
          </p:nvPr>
        </p:nvSpPr>
        <p:spPr>
          <a:xfrm>
            <a:off x="445473" y="1106869"/>
            <a:ext cx="3290850" cy="84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3290850" cy="21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5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8" name="Google Shape;178;p25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9" name="Google Shape;179;p25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25"/>
          <p:cNvSpPr txBox="1">
            <a:spLocks noGrp="1"/>
          </p:cNvSpPr>
          <p:nvPr>
            <p:ph type="body" idx="3"/>
          </p:nvPr>
        </p:nvSpPr>
        <p:spPr>
          <a:xfrm>
            <a:off x="445473" y="1106869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0" y="1483568"/>
            <a:ext cx="4146525" cy="3659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4"/>
          </p:nvPr>
        </p:nvSpPr>
        <p:spPr>
          <a:xfrm>
            <a:off x="4572000" y="836747"/>
            <a:ext cx="400522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6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9" name="Google Shape;189;p26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26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6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26"/>
          <p:cNvSpPr txBox="1">
            <a:spLocks noGrp="1"/>
          </p:cNvSpPr>
          <p:nvPr>
            <p:ph type="body" idx="3"/>
          </p:nvPr>
        </p:nvSpPr>
        <p:spPr>
          <a:xfrm>
            <a:off x="445473" y="1842096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4"/>
          </p:nvPr>
        </p:nvSpPr>
        <p:spPr>
          <a:xfrm>
            <a:off x="4572000" y="1843284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5"/>
          </p:nvPr>
        </p:nvSpPr>
        <p:spPr>
          <a:xfrm>
            <a:off x="445473" y="3837713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body" idx="6"/>
          </p:nvPr>
        </p:nvSpPr>
        <p:spPr>
          <a:xfrm>
            <a:off x="4572000" y="3838901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7"/>
          </p:nvPr>
        </p:nvSpPr>
        <p:spPr>
          <a:xfrm>
            <a:off x="4571999" y="899400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8"/>
          </p:nvPr>
        </p:nvSpPr>
        <p:spPr>
          <a:xfrm>
            <a:off x="4571999" y="2901621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9"/>
          </p:nvPr>
        </p:nvSpPr>
        <p:spPr>
          <a:xfrm>
            <a:off x="457199" y="899400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3"/>
          </p:nvPr>
        </p:nvSpPr>
        <p:spPr>
          <a:xfrm>
            <a:off x="457199" y="2901621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025" cy="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27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7" name="Google Shape;207;p27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8" name="Google Shape;208;p27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9" name="Google Shape;209;p27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0" name="Google Shape;210;p27"/>
          <p:cNvSpPr txBox="1">
            <a:spLocks noGrp="1"/>
          </p:cNvSpPr>
          <p:nvPr>
            <p:ph type="body" idx="3"/>
          </p:nvPr>
        </p:nvSpPr>
        <p:spPr>
          <a:xfrm>
            <a:off x="445473" y="1106869"/>
            <a:ext cx="2666025" cy="8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body" idx="4"/>
          </p:nvPr>
        </p:nvSpPr>
        <p:spPr>
          <a:xfrm>
            <a:off x="445473" y="2059369"/>
            <a:ext cx="2666025" cy="20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>
            <a:spLocks noGrp="1"/>
          </p:cNvSpPr>
          <p:nvPr>
            <p:ph type="pic" idx="5"/>
          </p:nvPr>
        </p:nvSpPr>
        <p:spPr>
          <a:xfrm>
            <a:off x="3279227" y="958849"/>
            <a:ext cx="5340825" cy="31682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20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20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20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20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20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403987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025" cy="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28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p28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1" name="Google Shape;221;p28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2" name="Google Shape;222;p28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3" name="Google Shape;223;p28"/>
          <p:cNvSpPr>
            <a:spLocks noGrp="1"/>
          </p:cNvSpPr>
          <p:nvPr>
            <p:ph type="pic" idx="3"/>
          </p:nvPr>
        </p:nvSpPr>
        <p:spPr>
          <a:xfrm>
            <a:off x="3278592" y="958849"/>
            <a:ext cx="2598975" cy="3168225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8"/>
          <p:cNvSpPr>
            <a:spLocks noGrp="1"/>
          </p:cNvSpPr>
          <p:nvPr>
            <p:ph type="pic" idx="4"/>
          </p:nvPr>
        </p:nvSpPr>
        <p:spPr>
          <a:xfrm>
            <a:off x="6006703" y="958849"/>
            <a:ext cx="2614050" cy="3168225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28"/>
          <p:cNvSpPr txBox="1">
            <a:spLocks noGrp="1"/>
          </p:cNvSpPr>
          <p:nvPr>
            <p:ph type="body" idx="5"/>
          </p:nvPr>
        </p:nvSpPr>
        <p:spPr>
          <a:xfrm>
            <a:off x="445473" y="1106869"/>
            <a:ext cx="2666025" cy="8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body" idx="6"/>
          </p:nvPr>
        </p:nvSpPr>
        <p:spPr>
          <a:xfrm>
            <a:off x="445473" y="2059369"/>
            <a:ext cx="2666025" cy="20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025" cy="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9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4" name="Google Shape;234;p29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" name="Google Shape;235;p29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29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29"/>
          <p:cNvSpPr>
            <a:spLocks noGrp="1"/>
          </p:cNvSpPr>
          <p:nvPr>
            <p:ph type="chart" idx="3"/>
          </p:nvPr>
        </p:nvSpPr>
        <p:spPr>
          <a:xfrm>
            <a:off x="3279227" y="962758"/>
            <a:ext cx="5340825" cy="3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4"/>
          </p:nvPr>
        </p:nvSpPr>
        <p:spPr>
          <a:xfrm>
            <a:off x="445473" y="1106869"/>
            <a:ext cx="2666025" cy="8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body" idx="5"/>
          </p:nvPr>
        </p:nvSpPr>
        <p:spPr>
          <a:xfrm>
            <a:off x="445473" y="2059369"/>
            <a:ext cx="2666025" cy="20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bg>
      <p:bgPr>
        <a:solidFill>
          <a:schemeClr val="dk2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Impac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1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3" name="Google Shape;243;p3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2214" y="0"/>
            <a:ext cx="70117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415" y="4060354"/>
            <a:ext cx="557278" cy="5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40cd09d7a_0_2449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2140cd09d7a_0_2449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g2140cd09d7a_0_2449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52" name="Google Shape;252;g2140cd09d7a_0_24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140cd09d7a_0_2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g2140cd09d7a_0_2449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g2140cd09d7a_0_2449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g2140cd09d7a_0_2449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g2140cd09d7a_0_2449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" name="Google Shape;258;g2140cd09d7a_0_2449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40398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40cd09d7a_0_2444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8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g2140cd09d7a_0_2444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2" name="Google Shape;262;g2140cd09d7a_0_2444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6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140cd09d7a_0_2444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829" y="0"/>
            <a:ext cx="625117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4_Section Header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6" name="Google Shape;266;p43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3" descr="DzDsv_Pattern_03_Half_2_zals.png"/>
          <p:cNvPicPr preferRelativeResize="0"/>
          <p:nvPr/>
        </p:nvPicPr>
        <p:blipFill rotWithShape="1">
          <a:blip r:embed="rId3">
            <a:alphaModFix/>
          </a:blip>
          <a:srcRect t="19740" b="17263"/>
          <a:stretch/>
        </p:blipFill>
        <p:spPr>
          <a:xfrm>
            <a:off x="1448356" y="0"/>
            <a:ext cx="64917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2140cd09d7a_0_2379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18" y="0"/>
            <a:ext cx="45592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2140cd09d7a_0_2379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Impact"/>
              <a:buNone/>
              <a:defRPr sz="5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271" name="Google Shape;271;g2140cd09d7a_0_2379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g2140cd09d7a_0_2379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3" name="Google Shape;273;g2140cd09d7a_0_2379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g2140cd09d7a_0_2379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g2140cd09d7a_0_2379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3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76" name="Google Shape;276;g2140cd09d7a_0_2379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5" cy="155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140cd09d7a_0_2379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2" y="4048052"/>
            <a:ext cx="577372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140cd09d7a_0_2389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g2140cd09d7a_0_2389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g2140cd09d7a_0_2389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82" name="Google Shape;282;g2140cd09d7a_0_23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140cd09d7a_0_2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g2140cd09d7a_0_2389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g2140cd09d7a_0_2389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2140cd09d7a_0_2389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g2140cd09d7a_0_2389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g2140cd09d7a_0_2389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18630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g2140cd09d7a_0_2389"/>
          <p:cNvSpPr txBox="1">
            <a:spLocks noGrp="1"/>
          </p:cNvSpPr>
          <p:nvPr>
            <p:ph type="body" idx="4"/>
          </p:nvPr>
        </p:nvSpPr>
        <p:spPr>
          <a:xfrm>
            <a:off x="6498937" y="939974"/>
            <a:ext cx="18630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140cd09d7a_0_2401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g2140cd09d7a_0_2401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140cd09d7a_0_2401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4" name="Google Shape;294;g2140cd09d7a_0_24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140cd09d7a_0_24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g2140cd09d7a_0_2401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7" name="Google Shape;297;g2140cd09d7a_0_2401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8" name="Google Shape;298;g2140cd09d7a_0_2401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9" name="Google Shape;299;g2140cd09d7a_0_2401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0" name="Google Shape;300;g2140cd09d7a_0_2401"/>
          <p:cNvPicPr preferRelativeResize="0"/>
          <p:nvPr/>
        </p:nvPicPr>
        <p:blipFill rotWithShape="1">
          <a:blip r:embed="rId4">
            <a:alphaModFix/>
          </a:blip>
          <a:srcRect t="42925" r="52723"/>
          <a:stretch/>
        </p:blipFill>
        <p:spPr>
          <a:xfrm>
            <a:off x="0" y="2207916"/>
            <a:ext cx="4322947" cy="293558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140cd09d7a_0_2401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18630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g2140cd09d7a_0_2401"/>
          <p:cNvSpPr txBox="1">
            <a:spLocks noGrp="1"/>
          </p:cNvSpPr>
          <p:nvPr>
            <p:ph type="body" idx="4"/>
          </p:nvPr>
        </p:nvSpPr>
        <p:spPr>
          <a:xfrm>
            <a:off x="6498937" y="939974"/>
            <a:ext cx="18630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2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2140cd09d7a_0_24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4011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140cd09d7a_0_2414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Impact"/>
              <a:buNone/>
              <a:defRPr sz="5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306" name="Google Shape;306;g2140cd09d7a_0_2414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7" name="Google Shape;307;g2140cd09d7a_0_2414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g2140cd09d7a_0_2414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g2140cd09d7a_0_2414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g2140cd09d7a_0_2414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3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11" name="Google Shape;311;g2140cd09d7a_0_2414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5" cy="155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140cd09d7a_0_2414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2" y="4048052"/>
            <a:ext cx="577372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4_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8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8" descr="DzDsv_Pattern_03_Half_2_zals.png"/>
          <p:cNvPicPr preferRelativeResize="0"/>
          <p:nvPr/>
        </p:nvPicPr>
        <p:blipFill rotWithShape="1">
          <a:blip r:embed="rId3">
            <a:alphaModFix/>
          </a:blip>
          <a:srcRect t="19740" b="17263"/>
          <a:stretch/>
        </p:blipFill>
        <p:spPr>
          <a:xfrm>
            <a:off x="1448356" y="0"/>
            <a:ext cx="64917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2140cd09d7a_0_2424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140cd09d7a_0_2424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mpact"/>
              <a:buNone/>
              <a:defRPr sz="53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316" name="Google Shape;316;g2140cd09d7a_0_2424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g2140cd09d7a_0_2424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g2140cd09d7a_0_2424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g2140cd09d7a_0_2424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g2140cd09d7a_0_2424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3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g2140cd09d7a_0_2424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5" cy="155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140cd09d7a_0_2424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2" y="4048052"/>
            <a:ext cx="577372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140cd09d7a_0_2434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8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2140cd09d7a_0_2434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6" name="Google Shape;326;g2140cd09d7a_0_2434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6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140cd09d7a_0_2434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184" y="0"/>
            <a:ext cx="697081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dk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140cd09d7a_0_2439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8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g2140cd09d7a_0_2439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31" name="Google Shape;331;g2140cd09d7a_0_2439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6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140cd09d7a_0_2439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2214" y="0"/>
            <a:ext cx="701178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40cd09d7a_0_2460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2140cd09d7a_0_2460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g2140cd09d7a_0_2460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37" name="Google Shape;337;g2140cd09d7a_0_24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140cd09d7a_0_24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g2140cd09d7a_0_2460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0" name="Google Shape;340;g2140cd09d7a_0_2460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1" name="Google Shape;341;g2140cd09d7a_0_2460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2" name="Google Shape;342;g2140cd09d7a_0_2460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3" name="Google Shape;343;g2140cd09d7a_0_2460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40398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g2140cd09d7a_0_2460"/>
          <p:cNvSpPr/>
          <p:nvPr/>
        </p:nvSpPr>
        <p:spPr>
          <a:xfrm>
            <a:off x="0" y="2032906"/>
            <a:ext cx="4335300" cy="311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140cd09d7a_0_2472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g2140cd09d7a_0_2472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g2140cd09d7a_0_2472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49" name="Google Shape;349;g2140cd09d7a_0_24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140cd09d7a_0_2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g2140cd09d7a_0_2472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2" name="Google Shape;352;g2140cd09d7a_0_2472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3" name="Google Shape;353;g2140cd09d7a_0_2472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4" name="Google Shape;354;g2140cd09d7a_0_2472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5" name="Google Shape;355;g2140cd09d7a_0_2472"/>
          <p:cNvSpPr txBox="1">
            <a:spLocks noGrp="1"/>
          </p:cNvSpPr>
          <p:nvPr>
            <p:ph type="body" idx="3"/>
          </p:nvPr>
        </p:nvSpPr>
        <p:spPr>
          <a:xfrm>
            <a:off x="6578752" y="921190"/>
            <a:ext cx="20415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g2140cd09d7a_0_2472"/>
          <p:cNvSpPr txBox="1">
            <a:spLocks noGrp="1"/>
          </p:cNvSpPr>
          <p:nvPr>
            <p:ph type="body" idx="4"/>
          </p:nvPr>
        </p:nvSpPr>
        <p:spPr>
          <a:xfrm>
            <a:off x="6578752" y="2083942"/>
            <a:ext cx="20415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g2140cd09d7a_0_2472"/>
          <p:cNvSpPr txBox="1">
            <a:spLocks noGrp="1"/>
          </p:cNvSpPr>
          <p:nvPr>
            <p:ph type="body" idx="5"/>
          </p:nvPr>
        </p:nvSpPr>
        <p:spPr>
          <a:xfrm>
            <a:off x="6578752" y="3246106"/>
            <a:ext cx="20415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g2140cd09d7a_0_2472"/>
          <p:cNvSpPr txBox="1">
            <a:spLocks noGrp="1"/>
          </p:cNvSpPr>
          <p:nvPr>
            <p:ph type="body" idx="6"/>
          </p:nvPr>
        </p:nvSpPr>
        <p:spPr>
          <a:xfrm>
            <a:off x="4564295" y="922862"/>
            <a:ext cx="19386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g2140cd09d7a_0_2472"/>
          <p:cNvSpPr txBox="1">
            <a:spLocks noGrp="1"/>
          </p:cNvSpPr>
          <p:nvPr>
            <p:ph type="body" idx="7"/>
          </p:nvPr>
        </p:nvSpPr>
        <p:spPr>
          <a:xfrm>
            <a:off x="4571999" y="1106774"/>
            <a:ext cx="19308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g2140cd09d7a_0_2472"/>
          <p:cNvSpPr txBox="1">
            <a:spLocks noGrp="1"/>
          </p:cNvSpPr>
          <p:nvPr>
            <p:ph type="body" idx="8"/>
          </p:nvPr>
        </p:nvSpPr>
        <p:spPr>
          <a:xfrm>
            <a:off x="4564295" y="2086411"/>
            <a:ext cx="19431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g2140cd09d7a_0_2472"/>
          <p:cNvSpPr txBox="1">
            <a:spLocks noGrp="1"/>
          </p:cNvSpPr>
          <p:nvPr>
            <p:ph type="body" idx="9"/>
          </p:nvPr>
        </p:nvSpPr>
        <p:spPr>
          <a:xfrm>
            <a:off x="4571999" y="2270321"/>
            <a:ext cx="19386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g2140cd09d7a_0_2472"/>
          <p:cNvSpPr txBox="1">
            <a:spLocks noGrp="1"/>
          </p:cNvSpPr>
          <p:nvPr>
            <p:ph type="body" idx="13"/>
          </p:nvPr>
        </p:nvSpPr>
        <p:spPr>
          <a:xfrm>
            <a:off x="4564295" y="3246106"/>
            <a:ext cx="19431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g2140cd09d7a_0_2472"/>
          <p:cNvSpPr txBox="1">
            <a:spLocks noGrp="1"/>
          </p:cNvSpPr>
          <p:nvPr>
            <p:ph type="body" idx="14"/>
          </p:nvPr>
        </p:nvSpPr>
        <p:spPr>
          <a:xfrm>
            <a:off x="4564295" y="3430017"/>
            <a:ext cx="19431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40cd09d7a_0_2491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g2140cd09d7a_0_2491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g2140cd09d7a_0_2491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68" name="Google Shape;368;g2140cd09d7a_0_24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140cd09d7a_0_2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g2140cd09d7a_0_2491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g2140cd09d7a_0_2491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g2140cd09d7a_0_2491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3" name="Google Shape;373;g2140cd09d7a_0_2491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" name="Google Shape;374;g2140cd09d7a_0_2491"/>
          <p:cNvSpPr txBox="1">
            <a:spLocks noGrp="1"/>
          </p:cNvSpPr>
          <p:nvPr>
            <p:ph type="body" idx="3"/>
          </p:nvPr>
        </p:nvSpPr>
        <p:spPr>
          <a:xfrm>
            <a:off x="6578752" y="921190"/>
            <a:ext cx="20415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g2140cd09d7a_0_2491"/>
          <p:cNvSpPr txBox="1">
            <a:spLocks noGrp="1"/>
          </p:cNvSpPr>
          <p:nvPr>
            <p:ph type="body" idx="4"/>
          </p:nvPr>
        </p:nvSpPr>
        <p:spPr>
          <a:xfrm>
            <a:off x="6578752" y="2083942"/>
            <a:ext cx="20415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g2140cd09d7a_0_2491"/>
          <p:cNvSpPr txBox="1">
            <a:spLocks noGrp="1"/>
          </p:cNvSpPr>
          <p:nvPr>
            <p:ph type="body" idx="5"/>
          </p:nvPr>
        </p:nvSpPr>
        <p:spPr>
          <a:xfrm>
            <a:off x="6578752" y="3246106"/>
            <a:ext cx="20415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g2140cd09d7a_0_2491"/>
          <p:cNvSpPr txBox="1">
            <a:spLocks noGrp="1"/>
          </p:cNvSpPr>
          <p:nvPr>
            <p:ph type="body" idx="6"/>
          </p:nvPr>
        </p:nvSpPr>
        <p:spPr>
          <a:xfrm>
            <a:off x="4564295" y="922862"/>
            <a:ext cx="19386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g2140cd09d7a_0_2491"/>
          <p:cNvSpPr txBox="1">
            <a:spLocks noGrp="1"/>
          </p:cNvSpPr>
          <p:nvPr>
            <p:ph type="body" idx="7"/>
          </p:nvPr>
        </p:nvSpPr>
        <p:spPr>
          <a:xfrm>
            <a:off x="4571999" y="1106774"/>
            <a:ext cx="19308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g2140cd09d7a_0_2491"/>
          <p:cNvSpPr txBox="1">
            <a:spLocks noGrp="1"/>
          </p:cNvSpPr>
          <p:nvPr>
            <p:ph type="body" idx="8"/>
          </p:nvPr>
        </p:nvSpPr>
        <p:spPr>
          <a:xfrm>
            <a:off x="4564295" y="2086411"/>
            <a:ext cx="19431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g2140cd09d7a_0_2491"/>
          <p:cNvSpPr txBox="1">
            <a:spLocks noGrp="1"/>
          </p:cNvSpPr>
          <p:nvPr>
            <p:ph type="body" idx="9"/>
          </p:nvPr>
        </p:nvSpPr>
        <p:spPr>
          <a:xfrm>
            <a:off x="4571999" y="2270321"/>
            <a:ext cx="19386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g2140cd09d7a_0_2491"/>
          <p:cNvSpPr txBox="1">
            <a:spLocks noGrp="1"/>
          </p:cNvSpPr>
          <p:nvPr>
            <p:ph type="body" idx="13"/>
          </p:nvPr>
        </p:nvSpPr>
        <p:spPr>
          <a:xfrm>
            <a:off x="4564295" y="3246106"/>
            <a:ext cx="19431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g2140cd09d7a_0_2491"/>
          <p:cNvSpPr txBox="1">
            <a:spLocks noGrp="1"/>
          </p:cNvSpPr>
          <p:nvPr>
            <p:ph type="body" idx="14"/>
          </p:nvPr>
        </p:nvSpPr>
        <p:spPr>
          <a:xfrm>
            <a:off x="4564295" y="3430017"/>
            <a:ext cx="19431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g2140cd09d7a_0_2491" descr="A picture containing bowed instrument&#10;&#10;Description automatically generated"/>
          <p:cNvSpPr/>
          <p:nvPr/>
        </p:nvSpPr>
        <p:spPr>
          <a:xfrm>
            <a:off x="0" y="2207916"/>
            <a:ext cx="4177200" cy="293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140cd09d7a_0_2511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32907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g2140cd09d7a_0_2511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g2140cd09d7a_0_2511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88" name="Google Shape;388;g2140cd09d7a_0_25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140cd09d7a_0_25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2140cd09d7a_0_2511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1" name="Google Shape;391;g2140cd09d7a_0_2511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2" name="Google Shape;392;g2140cd09d7a_0_2511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3" name="Google Shape;393;g2140cd09d7a_0_2511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4" name="Google Shape;394;g2140cd09d7a_0_2511"/>
          <p:cNvSpPr txBox="1">
            <a:spLocks noGrp="1"/>
          </p:cNvSpPr>
          <p:nvPr>
            <p:ph type="body" idx="3"/>
          </p:nvPr>
        </p:nvSpPr>
        <p:spPr>
          <a:xfrm>
            <a:off x="4572000" y="836747"/>
            <a:ext cx="40053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g2140cd09d7a_0_2511"/>
          <p:cNvSpPr txBox="1">
            <a:spLocks noGrp="1"/>
          </p:cNvSpPr>
          <p:nvPr>
            <p:ph type="body" idx="4"/>
          </p:nvPr>
        </p:nvSpPr>
        <p:spPr>
          <a:xfrm>
            <a:off x="445473" y="1106869"/>
            <a:ext cx="32907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40cd09d7a_0_2523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32907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g2140cd09d7a_0_252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g2140cd09d7a_0_252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00" name="Google Shape;400;g2140cd09d7a_0_25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140cd09d7a_0_25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Google Shape;402;g2140cd09d7a_0_2523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g2140cd09d7a_0_2523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4" name="Google Shape;404;g2140cd09d7a_0_2523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5" name="Google Shape;405;g2140cd09d7a_0_2523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6" name="Google Shape;406;g2140cd09d7a_0_2523"/>
          <p:cNvSpPr txBox="1">
            <a:spLocks noGrp="1"/>
          </p:cNvSpPr>
          <p:nvPr>
            <p:ph type="body" idx="3"/>
          </p:nvPr>
        </p:nvSpPr>
        <p:spPr>
          <a:xfrm>
            <a:off x="445473" y="1106869"/>
            <a:ext cx="329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g2140cd09d7a_0_2523"/>
          <p:cNvSpPr/>
          <p:nvPr/>
        </p:nvSpPr>
        <p:spPr>
          <a:xfrm>
            <a:off x="0" y="1483568"/>
            <a:ext cx="4146600" cy="36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2140cd09d7a_0_2523"/>
          <p:cNvSpPr txBox="1">
            <a:spLocks noGrp="1"/>
          </p:cNvSpPr>
          <p:nvPr>
            <p:ph type="body" idx="4"/>
          </p:nvPr>
        </p:nvSpPr>
        <p:spPr>
          <a:xfrm>
            <a:off x="4572000" y="836747"/>
            <a:ext cx="40053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3pPr>
            <a:lvl4pPr marL="1828800" lvl="3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4pPr>
            <a:lvl5pPr marL="2286000" lvl="4" indent="-273050" algn="l">
              <a:lnSpc>
                <a:spcPct val="88888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Char char="•"/>
              <a:defRPr sz="7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140cd09d7a_0_253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g2140cd09d7a_0_253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12" name="Google Shape;412;g2140cd09d7a_0_25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140cd09d7a_0_2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g2140cd09d7a_0_2536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g2140cd09d7a_0_2536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g2140cd09d7a_0_2536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7" name="Google Shape;417;g2140cd09d7a_0_2536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g2140cd09d7a_0_2536"/>
          <p:cNvSpPr txBox="1">
            <a:spLocks noGrp="1"/>
          </p:cNvSpPr>
          <p:nvPr>
            <p:ph type="body" idx="3"/>
          </p:nvPr>
        </p:nvSpPr>
        <p:spPr>
          <a:xfrm>
            <a:off x="445473" y="1842096"/>
            <a:ext cx="329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g2140cd09d7a_0_2536"/>
          <p:cNvSpPr txBox="1">
            <a:spLocks noGrp="1"/>
          </p:cNvSpPr>
          <p:nvPr>
            <p:ph type="body" idx="4"/>
          </p:nvPr>
        </p:nvSpPr>
        <p:spPr>
          <a:xfrm>
            <a:off x="4572000" y="1843284"/>
            <a:ext cx="329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g2140cd09d7a_0_2536"/>
          <p:cNvSpPr txBox="1">
            <a:spLocks noGrp="1"/>
          </p:cNvSpPr>
          <p:nvPr>
            <p:ph type="body" idx="5"/>
          </p:nvPr>
        </p:nvSpPr>
        <p:spPr>
          <a:xfrm>
            <a:off x="445473" y="3837713"/>
            <a:ext cx="329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g2140cd09d7a_0_2536"/>
          <p:cNvSpPr txBox="1">
            <a:spLocks noGrp="1"/>
          </p:cNvSpPr>
          <p:nvPr>
            <p:ph type="body" idx="6"/>
          </p:nvPr>
        </p:nvSpPr>
        <p:spPr>
          <a:xfrm>
            <a:off x="4572000" y="3838901"/>
            <a:ext cx="3290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g2140cd09d7a_0_2536"/>
          <p:cNvSpPr txBox="1">
            <a:spLocks noGrp="1"/>
          </p:cNvSpPr>
          <p:nvPr>
            <p:ph type="body" idx="7"/>
          </p:nvPr>
        </p:nvSpPr>
        <p:spPr>
          <a:xfrm>
            <a:off x="4571999" y="899400"/>
            <a:ext cx="32907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g2140cd09d7a_0_2536"/>
          <p:cNvSpPr txBox="1">
            <a:spLocks noGrp="1"/>
          </p:cNvSpPr>
          <p:nvPr>
            <p:ph type="body" idx="8"/>
          </p:nvPr>
        </p:nvSpPr>
        <p:spPr>
          <a:xfrm>
            <a:off x="4571999" y="2901621"/>
            <a:ext cx="32907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g2140cd09d7a_0_2536"/>
          <p:cNvSpPr txBox="1">
            <a:spLocks noGrp="1"/>
          </p:cNvSpPr>
          <p:nvPr>
            <p:ph type="body" idx="9"/>
          </p:nvPr>
        </p:nvSpPr>
        <p:spPr>
          <a:xfrm>
            <a:off x="457199" y="899400"/>
            <a:ext cx="32907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g2140cd09d7a_0_2536"/>
          <p:cNvSpPr txBox="1">
            <a:spLocks noGrp="1"/>
          </p:cNvSpPr>
          <p:nvPr>
            <p:ph type="body" idx="13"/>
          </p:nvPr>
        </p:nvSpPr>
        <p:spPr>
          <a:xfrm>
            <a:off x="457199" y="2901621"/>
            <a:ext cx="32907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140cd09d7a_0_2553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1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g2140cd09d7a_0_255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g2140cd09d7a_0_255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30" name="Google Shape;430;g2140cd09d7a_0_25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140cd09d7a_0_25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g2140cd09d7a_0_2553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3" name="Google Shape;433;g2140cd09d7a_0_2553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4" name="Google Shape;434;g2140cd09d7a_0_2553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5" name="Google Shape;435;g2140cd09d7a_0_2553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6" name="Google Shape;436;g2140cd09d7a_0_2553"/>
          <p:cNvSpPr txBox="1">
            <a:spLocks noGrp="1"/>
          </p:cNvSpPr>
          <p:nvPr>
            <p:ph type="body" idx="3"/>
          </p:nvPr>
        </p:nvSpPr>
        <p:spPr>
          <a:xfrm>
            <a:off x="445473" y="1106869"/>
            <a:ext cx="26661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g2140cd09d7a_0_2553"/>
          <p:cNvSpPr txBox="1">
            <a:spLocks noGrp="1"/>
          </p:cNvSpPr>
          <p:nvPr>
            <p:ph type="body" idx="4"/>
          </p:nvPr>
        </p:nvSpPr>
        <p:spPr>
          <a:xfrm>
            <a:off x="445473" y="2059369"/>
            <a:ext cx="2666100" cy="20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g2140cd09d7a_0_2553"/>
          <p:cNvSpPr>
            <a:spLocks noGrp="1"/>
          </p:cNvSpPr>
          <p:nvPr>
            <p:ph type="pic" idx="5"/>
          </p:nvPr>
        </p:nvSpPr>
        <p:spPr>
          <a:xfrm>
            <a:off x="3279227" y="958849"/>
            <a:ext cx="5340900" cy="316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14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14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41;p14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42;p14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" name="Google Shape;43;p14"/>
          <p:cNvPicPr preferRelativeResize="0"/>
          <p:nvPr/>
        </p:nvPicPr>
        <p:blipFill rotWithShape="1">
          <a:blip r:embed="rId4">
            <a:alphaModFix/>
          </a:blip>
          <a:srcRect t="42925" r="52723"/>
          <a:stretch/>
        </p:blipFill>
        <p:spPr>
          <a:xfrm>
            <a:off x="1" y="2207917"/>
            <a:ext cx="4322948" cy="293558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498937" y="939974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140cd09d7a_0_2566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1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g2140cd09d7a_0_256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g2140cd09d7a_0_256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43" name="Google Shape;443;g2140cd09d7a_0_25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2140cd09d7a_0_2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g2140cd09d7a_0_2566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g2140cd09d7a_0_2566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447;g2140cd09d7a_0_2566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8" name="Google Shape;448;g2140cd09d7a_0_2566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" name="Google Shape;449;g2140cd09d7a_0_2566"/>
          <p:cNvSpPr>
            <a:spLocks noGrp="1"/>
          </p:cNvSpPr>
          <p:nvPr>
            <p:ph type="pic" idx="3"/>
          </p:nvPr>
        </p:nvSpPr>
        <p:spPr>
          <a:xfrm>
            <a:off x="3278592" y="958849"/>
            <a:ext cx="2598900" cy="31683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g2140cd09d7a_0_2566"/>
          <p:cNvSpPr>
            <a:spLocks noGrp="1"/>
          </p:cNvSpPr>
          <p:nvPr>
            <p:ph type="pic" idx="4"/>
          </p:nvPr>
        </p:nvSpPr>
        <p:spPr>
          <a:xfrm>
            <a:off x="6006703" y="958849"/>
            <a:ext cx="2614200" cy="3168300"/>
          </a:xfrm>
          <a:prstGeom prst="rect">
            <a:avLst/>
          </a:prstGeom>
          <a:noFill/>
          <a:ln>
            <a:noFill/>
          </a:ln>
        </p:spPr>
      </p:sp>
      <p:sp>
        <p:nvSpPr>
          <p:cNvPr id="451" name="Google Shape;451;g2140cd09d7a_0_2566"/>
          <p:cNvSpPr txBox="1">
            <a:spLocks noGrp="1"/>
          </p:cNvSpPr>
          <p:nvPr>
            <p:ph type="body" idx="5"/>
          </p:nvPr>
        </p:nvSpPr>
        <p:spPr>
          <a:xfrm>
            <a:off x="445473" y="1106869"/>
            <a:ext cx="26661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g2140cd09d7a_0_2566"/>
          <p:cNvSpPr txBox="1">
            <a:spLocks noGrp="1"/>
          </p:cNvSpPr>
          <p:nvPr>
            <p:ph type="body" idx="6"/>
          </p:nvPr>
        </p:nvSpPr>
        <p:spPr>
          <a:xfrm>
            <a:off x="445473" y="2059369"/>
            <a:ext cx="2666100" cy="20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140cd09d7a_0_2580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1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g2140cd09d7a_0_2580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g2140cd09d7a_0_2580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>
                <a:solidFill>
                  <a:schemeClr val="accent2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57" name="Google Shape;457;g2140cd09d7a_0_25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7" cy="21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2140cd09d7a_0_2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5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g2140cd09d7a_0_2580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0" name="Google Shape;460;g2140cd09d7a_0_2580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g2140cd09d7a_0_2580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2" name="Google Shape;462;g2140cd09d7a_0_2580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3" name="Google Shape;463;g2140cd09d7a_0_2580"/>
          <p:cNvSpPr>
            <a:spLocks noGrp="1"/>
          </p:cNvSpPr>
          <p:nvPr>
            <p:ph type="chart" idx="3"/>
          </p:nvPr>
        </p:nvSpPr>
        <p:spPr>
          <a:xfrm>
            <a:off x="3279227" y="962758"/>
            <a:ext cx="5340900" cy="3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g2140cd09d7a_0_2580"/>
          <p:cNvSpPr txBox="1">
            <a:spLocks noGrp="1"/>
          </p:cNvSpPr>
          <p:nvPr>
            <p:ph type="body" idx="4"/>
          </p:nvPr>
        </p:nvSpPr>
        <p:spPr>
          <a:xfrm>
            <a:off x="445473" y="1106869"/>
            <a:ext cx="26661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g2140cd09d7a_0_2580"/>
          <p:cNvSpPr txBox="1">
            <a:spLocks noGrp="1"/>
          </p:cNvSpPr>
          <p:nvPr>
            <p:ph type="body" idx="5"/>
          </p:nvPr>
        </p:nvSpPr>
        <p:spPr>
          <a:xfrm>
            <a:off x="445473" y="2059369"/>
            <a:ext cx="2666100" cy="20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bg>
      <p:bgPr>
        <a:solidFill>
          <a:schemeClr val="dk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140cd09d7a_0_2596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8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mpac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g2140cd09d7a_0_2596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69" name="Google Shape;469;g2140cd09d7a_0_2596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2214" y="0"/>
            <a:ext cx="701178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140cd09d7a_0_259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415" y="4060355"/>
            <a:ext cx="557277" cy="55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3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53;p13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54;p13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55;p13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4"/>
          </p:nvPr>
        </p:nvSpPr>
        <p:spPr>
          <a:xfrm>
            <a:off x="6498937" y="939974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Image and graphical element">
  <p:cSld name="2_Image and graphical elem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>
            <a:spLocks noGrp="1"/>
          </p:cNvSpPr>
          <p:nvPr>
            <p:ph type="pic" idx="2"/>
          </p:nvPr>
        </p:nvSpPr>
        <p:spPr>
          <a:xfrm>
            <a:off x="0" y="0"/>
            <a:ext cx="9147116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2"/>
          <p:cNvSpPr>
            <a:spLocks noGrp="1"/>
          </p:cNvSpPr>
          <p:nvPr>
            <p:ph type="body" idx="1"/>
          </p:nvPr>
        </p:nvSpPr>
        <p:spPr>
          <a:xfrm>
            <a:off x="805726" y="2199629"/>
            <a:ext cx="2254500" cy="2254500"/>
          </a:xfrm>
          <a:prstGeom prst="ellipse">
            <a:avLst/>
          </a:prstGeom>
          <a:solidFill>
            <a:srgbClr val="FDC92A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rm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>
            <a:spLocks noGrp="1"/>
          </p:cNvSpPr>
          <p:nvPr>
            <p:ph type="body" idx="3"/>
          </p:nvPr>
        </p:nvSpPr>
        <p:spPr>
          <a:xfrm>
            <a:off x="3444910" y="2199629"/>
            <a:ext cx="2254500" cy="2254500"/>
          </a:xfrm>
          <a:prstGeom prst="ellipse">
            <a:avLst/>
          </a:prstGeom>
          <a:solidFill>
            <a:srgbClr val="FF9102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rm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>
            <a:spLocks noGrp="1"/>
          </p:cNvSpPr>
          <p:nvPr>
            <p:ph type="body" idx="4"/>
          </p:nvPr>
        </p:nvSpPr>
        <p:spPr>
          <a:xfrm>
            <a:off x="6095681" y="2199629"/>
            <a:ext cx="2254500" cy="2254500"/>
          </a:xfrm>
          <a:prstGeom prst="ellipse">
            <a:avLst/>
          </a:prstGeom>
          <a:solidFill>
            <a:srgbClr val="FF5F00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rm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" name="Google Shape;69;p17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7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184" y="1"/>
            <a:ext cx="69708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 oak background">
  <p:cSld name="4_Title slide oak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586978" y="1749925"/>
            <a:ext cx="7967663" cy="139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45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1665685" y="3391933"/>
            <a:ext cx="580905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3238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238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238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4031" y="208222"/>
            <a:ext cx="2138505" cy="45928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 descr="{&quot;templafy&quot;:{&quot;type&quot;:&quot;image&quot;,&quot;binding&quot;:&quot;Form.InformationClasses.BoxfrontPP&quot;,&quot;inheritDimensions&quot;:&quot;inheritNone&quot;,&quot;width&quot;:&quot;&quot;,&quot;height&quot;:&quot;0.98 cm&quot;,&quot;visibility&quot;:{&quot;action&quot;:&quot;hide&quot;,&quot;compareValue&quot;:&quot;Confidential&quot;,&quot;binding&quot;:&quot;Form.InformationClasses.Term&quot;,&quot;operator&quot;:&quot;notEquals&quot;}}}"/>
          <p:cNvSpPr/>
          <p:nvPr/>
        </p:nvSpPr>
        <p:spPr>
          <a:xfrm>
            <a:off x="-2030" y="265592"/>
            <a:ext cx="1379716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00" tIns="45700" rIns="1215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 descr="{&quot;templafy&quot;:{&quot;type&quot;:&quot;text&quot;,&quot;binding&quot;:&quot;Form.InformationClasses.TermfrontPP&quot;}}"/>
          <p:cNvSpPr/>
          <p:nvPr/>
        </p:nvSpPr>
        <p:spPr>
          <a:xfrm>
            <a:off x="-2030" y="265592"/>
            <a:ext cx="1379716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00" tIns="45700" rIns="1215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5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4011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Impact"/>
              <a:buNone/>
              <a:defRPr sz="5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0" name="Google Shape;80;p15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p15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225" cy="2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15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4" cy="15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3" y="4048052"/>
            <a:ext cx="577371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mpact"/>
              <a:buNone/>
              <a:defRPr sz="7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1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40cd09d7a_0_237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Impact"/>
              <a:buNone/>
              <a:defRPr sz="53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g2140cd09d7a_0_237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18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esuparadize.l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"/>
          <p:cNvSpPr txBox="1">
            <a:spLocks noGrp="1"/>
          </p:cNvSpPr>
          <p:nvPr>
            <p:ph type="ctrTitle"/>
          </p:nvPr>
        </p:nvSpPr>
        <p:spPr>
          <a:xfrm>
            <a:off x="4626006" y="347462"/>
            <a:ext cx="4050450" cy="339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lv-LV">
                <a:solidFill>
                  <a:schemeClr val="dk1"/>
                </a:solidFill>
              </a:rPr>
              <a:t>Biļešu tirdzniecība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1"/>
          <p:cNvSpPr txBox="1">
            <a:spLocks noGrp="1"/>
          </p:cNvSpPr>
          <p:nvPr>
            <p:ph type="body" idx="2"/>
          </p:nvPr>
        </p:nvSpPr>
        <p:spPr>
          <a:xfrm>
            <a:off x="5312591" y="4451282"/>
            <a:ext cx="2066306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48"/>
              <a:buNone/>
            </a:pPr>
            <a:r>
              <a:rPr lang="lv-LV" sz="1200" cap="none">
                <a:latin typeface="Helvetica Neue"/>
                <a:ea typeface="Helvetica Neue"/>
                <a:cs typeface="Helvetica Neue"/>
                <a:sym typeface="Helvetica Neue"/>
              </a:rPr>
              <a:t>2023. GADA </a:t>
            </a:r>
            <a:r>
              <a:rPr lang="lv-LV" sz="1200">
                <a:latin typeface="Helvetica Neue"/>
                <a:ea typeface="Helvetica Neue"/>
                <a:cs typeface="Helvetica Neue"/>
                <a:sym typeface="Helvetica Neue"/>
              </a:rPr>
              <a:t>2. MAIJĀ</a:t>
            </a:r>
            <a:endParaRPr sz="1200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p1"/>
          <p:cNvSpPr txBox="1"/>
          <p:nvPr/>
        </p:nvSpPr>
        <p:spPr>
          <a:xfrm>
            <a:off x="7625296" y="4445389"/>
            <a:ext cx="2066306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lv-LV"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RĪGA, LATVIJA</a:t>
            </a: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8" name="Google Shape;478;p1"/>
          <p:cNvCxnSpPr/>
          <p:nvPr/>
        </p:nvCxnSpPr>
        <p:spPr>
          <a:xfrm>
            <a:off x="5364088" y="3795886"/>
            <a:ext cx="324036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9" name="Google Shape;479;p1"/>
          <p:cNvCxnSpPr/>
          <p:nvPr/>
        </p:nvCxnSpPr>
        <p:spPr>
          <a:xfrm>
            <a:off x="5364088" y="4227934"/>
            <a:ext cx="324036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0" name="Google Shape;480;p1"/>
          <p:cNvSpPr txBox="1"/>
          <p:nvPr/>
        </p:nvSpPr>
        <p:spPr>
          <a:xfrm>
            <a:off x="5273120" y="3853057"/>
            <a:ext cx="29554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v-LV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PRESES KONFERENCE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3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Iepriekšējā rezervācija</a:t>
            </a:r>
            <a:endParaRPr sz="1100"/>
          </a:p>
        </p:txBody>
      </p:sp>
      <p:sp>
        <p:nvSpPr>
          <p:cNvPr id="565" name="Google Shape;565;p3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66" name="Google Shape;566;p3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body" idx="3"/>
          </p:nvPr>
        </p:nvSpPr>
        <p:spPr>
          <a:xfrm>
            <a:off x="3460652" y="700121"/>
            <a:ext cx="5151148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92"/>
              <a:buFont typeface="Arial"/>
              <a:buNone/>
            </a:pPr>
            <a:r>
              <a:rPr lang="lv-LV" sz="2800" b="1" cap="none">
                <a:solidFill>
                  <a:srgbClr val="EC6136"/>
                </a:solidFill>
                <a:latin typeface="Calibri"/>
                <a:ea typeface="Calibri"/>
                <a:cs typeface="Calibri"/>
                <a:sym typeface="Calibri"/>
              </a:rPr>
              <a:t>43 000 (25 %) </a:t>
            </a:r>
            <a:r>
              <a:rPr lang="lv-LV" sz="1800" b="1" cap="none">
                <a:solidFill>
                  <a:srgbClr val="EC6136"/>
                </a:solidFill>
                <a:latin typeface="Calibri"/>
                <a:ea typeface="Calibri"/>
                <a:cs typeface="Calibri"/>
                <a:sym typeface="Calibri"/>
              </a:rPr>
              <a:t>BIĻETES IEPRIEKŠĒJĀ REZERVĀCIJĀ</a:t>
            </a:r>
            <a:endParaRPr sz="1800" b="1" cap="none">
              <a:solidFill>
                <a:srgbClr val="EC6136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2"/>
              <a:buFont typeface="Arial"/>
              <a:buNone/>
            </a:pPr>
            <a:r>
              <a:rPr lang="lv-LV" sz="24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1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622"/>
              <a:buNone/>
            </a:pPr>
            <a:endParaRPr sz="14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2"/>
              <a:buNone/>
            </a:pPr>
            <a:endParaRPr sz="14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2"/>
              <a:buNone/>
            </a:pPr>
            <a:endParaRPr sz="14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622"/>
              <a:buNone/>
            </a:pPr>
            <a:endParaRPr sz="14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622"/>
              <a:buNone/>
            </a:pPr>
            <a:endParaRPr sz="1400" b="1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2"/>
              <a:buNone/>
            </a:pPr>
            <a:endParaRPr sz="14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8" name="Google Shape;568;p33" descr="BILETES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203" y="1336138"/>
            <a:ext cx="2712720" cy="26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550" y="1515475"/>
            <a:ext cx="4193925" cy="343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Deju lieluzvedums “Mūžīgais dzinējs”</a:t>
            </a:r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77" name="Google Shape;577;p34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578" name="Google Shape;578;p34"/>
          <p:cNvSpPr txBox="1">
            <a:spLocks noGrp="1"/>
          </p:cNvSpPr>
          <p:nvPr>
            <p:ph type="body" idx="3"/>
          </p:nvPr>
        </p:nvSpPr>
        <p:spPr>
          <a:xfrm>
            <a:off x="3965100" y="86893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16"/>
              <a:buFont typeface="Arial"/>
              <a:buNone/>
            </a:pPr>
            <a:r>
              <a:rPr lang="lv-LV" sz="1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SĒDVIETU SKAITS UZ </a:t>
            </a:r>
            <a:r>
              <a:rPr lang="lv-LV" sz="18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TRIM </a:t>
            </a:r>
            <a:r>
              <a:rPr lang="lv-LV" sz="1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KONCERTIEM  - </a:t>
            </a:r>
            <a:r>
              <a:rPr lang="lv-LV" sz="2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31362</a:t>
            </a:r>
            <a:endParaRPr sz="2800" b="1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85"/>
              <a:buNone/>
            </a:pPr>
            <a:endParaRPr sz="18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2085"/>
              <a:buNone/>
            </a:pPr>
            <a:endParaRPr sz="18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2085"/>
              <a:buNone/>
            </a:pPr>
            <a:endParaRPr sz="1800" b="1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85"/>
              <a:buNone/>
            </a:pPr>
            <a:endParaRPr sz="1800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9" name="Google Shape;579;p34" descr="stadion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66" y="1497916"/>
            <a:ext cx="2712720" cy="26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4" descr="GRAFIKS-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461" y="1533086"/>
            <a:ext cx="4112058" cy="4065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5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Noslēguma koncerts “Kopā Augšup”</a:t>
            </a:r>
            <a:endParaRPr/>
          </a:p>
        </p:txBody>
      </p:sp>
      <p:sp>
        <p:nvSpPr>
          <p:cNvPr id="587" name="Google Shape;587;p35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88" name="Google Shape;588;p35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589" name="Google Shape;589;p35"/>
          <p:cNvSpPr txBox="1">
            <a:spLocks noGrp="1"/>
          </p:cNvSpPr>
          <p:nvPr>
            <p:ph type="body" idx="3"/>
          </p:nvPr>
        </p:nvSpPr>
        <p:spPr>
          <a:xfrm>
            <a:off x="3965100" y="65791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2"/>
              <a:buFont typeface="Arial"/>
              <a:buNone/>
            </a:pPr>
            <a:br>
              <a:rPr lang="lv-LV" sz="2400" b="1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v-LV" sz="19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SĒDVIETU SKAITS  - </a:t>
            </a:r>
            <a:r>
              <a:rPr lang="lv-LV" sz="2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30 557</a:t>
            </a:r>
            <a:endParaRPr sz="2800" b="1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622"/>
              <a:buNone/>
            </a:pPr>
            <a:endParaRPr sz="1400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2"/>
              <a:buNone/>
            </a:pPr>
            <a:endParaRPr sz="1400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2"/>
              <a:buNone/>
            </a:pPr>
            <a:endParaRPr sz="1400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622"/>
              <a:buNone/>
            </a:pPr>
            <a:endParaRPr sz="1400" cap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622"/>
              <a:buNone/>
            </a:pPr>
            <a:endParaRPr sz="1400" b="1" cap="none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2"/>
              <a:buNone/>
            </a:pPr>
            <a:endParaRPr sz="1400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0" name="Google Shape;590;p35" descr="mezapark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07" y="1272834"/>
            <a:ext cx="2712720" cy="26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5" descr="GRAFIKS-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6563" y="1589356"/>
            <a:ext cx="3846341" cy="380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3a24d679e7_0_6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Biļetes dalībniekiem</a:t>
            </a:r>
            <a:endParaRPr sz="1100"/>
          </a:p>
        </p:txBody>
      </p:sp>
      <p:sp>
        <p:nvSpPr>
          <p:cNvPr id="598" name="Google Shape;598;g23a24d679e7_0_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99" name="Google Shape;599;g23a24d679e7_0_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600" name="Google Shape;600;g23a24d679e7_0_6"/>
          <p:cNvSpPr txBox="1">
            <a:spLocks noGrp="1"/>
          </p:cNvSpPr>
          <p:nvPr>
            <p:ph type="body" idx="3"/>
          </p:nvPr>
        </p:nvSpPr>
        <p:spPr>
          <a:xfrm>
            <a:off x="3965100" y="93927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r>
              <a:rPr lang="lv-LV" sz="18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Uz dalībnieka biļetēm pieteikušies </a:t>
            </a:r>
            <a:r>
              <a:rPr lang="lv-LV" sz="28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33928 </a:t>
            </a:r>
            <a:r>
              <a:rPr lang="lv-LV" sz="18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dalībnieki.</a:t>
            </a:r>
            <a:br>
              <a:rPr lang="lv-LV" sz="18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400" b="1">
                <a:latin typeface="Helvetica Neue"/>
                <a:ea typeface="Helvetica Neue"/>
                <a:cs typeface="Helvetica Neue"/>
                <a:sym typeface="Helvetica Neue"/>
              </a:rPr>
              <a:t>Piedāvāti 9 pasākumi </a:t>
            </a: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- katrai nozarei savs.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Iepriekšējo rezervāciju izpirkšana –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r>
              <a:rPr lang="lv-LV" sz="14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22. maija līdz 4. jūnijam</a:t>
            </a:r>
            <a:r>
              <a:rPr lang="lv-LV" sz="14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izvēlētajā iegādes veidā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4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1" name="Google Shape;601;g23a24d679e7_0_6" descr="dalībnieki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78" y="1680796"/>
            <a:ext cx="2712720" cy="268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6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Bezmaksas iespējas dalībniekiem</a:t>
            </a:r>
            <a:endParaRPr sz="1100"/>
          </a:p>
        </p:txBody>
      </p:sp>
      <p:sp>
        <p:nvSpPr>
          <p:cNvPr id="608" name="Google Shape;608;p3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09" name="Google Shape;609;p3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610" name="Google Shape;610;p36"/>
          <p:cNvSpPr txBox="1">
            <a:spLocks noGrp="1"/>
          </p:cNvSpPr>
          <p:nvPr>
            <p:ph type="body" idx="3"/>
          </p:nvPr>
        </p:nvSpPr>
        <p:spPr>
          <a:xfrm>
            <a:off x="3965100" y="93927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3333"/>
              <a:buFont typeface="Arial"/>
              <a:buNone/>
            </a:pPr>
            <a:r>
              <a:rPr lang="lv-LV" sz="1800" b="1" dirty="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Uzrādot dalībnieka karti</a:t>
            </a:r>
            <a:endParaRPr sz="11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0795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atklāšanas koncerts,</a:t>
            </a:r>
            <a:endParaRPr sz="1708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0795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tautas lietišķās mākslas izstāde </a:t>
            </a:r>
            <a:r>
              <a:rPr lang="lv-LV" sz="1708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“Mēs”,</a:t>
            </a:r>
            <a:endParaRPr sz="1708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0795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pūtēju orķestru </a:t>
            </a:r>
            <a:r>
              <a:rPr lang="lv-LV" sz="1708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lielkoncerts</a:t>
            </a: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“Laiks iet pāri” un zaļumballe,</a:t>
            </a:r>
            <a:endParaRPr sz="1708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0795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koru </a:t>
            </a:r>
            <a:r>
              <a:rPr lang="lv-LV" sz="1708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lielkoncerts</a:t>
            </a: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“Tīrums. Dziesmas ceļš” un tā ģenerālmēģinājums (stāvvietās),</a:t>
            </a:r>
            <a:endParaRPr sz="1708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0795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Noslēguma koncerta ģenerālmēģinājums (stāvvietās) un Noslēguma koncerts “Kopā Augšup” (stāvvietās),</a:t>
            </a:r>
            <a:endParaRPr sz="1708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0795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lv-LV" sz="1708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Sadziedāšanās nakts.</a:t>
            </a:r>
            <a:endParaRPr sz="1708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62500"/>
              <a:buNone/>
            </a:pPr>
            <a:endParaRPr sz="2400" b="1" dirty="0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07142"/>
              <a:buNone/>
            </a:pPr>
            <a:endParaRPr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07142"/>
              <a:buNone/>
            </a:pPr>
            <a:endParaRPr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07142"/>
              <a:buNone/>
            </a:pPr>
            <a:endParaRPr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07142"/>
              <a:buNone/>
            </a:pPr>
            <a:endParaRPr sz="1400" b="1" dirty="0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2"/>
              <a:buNone/>
            </a:pPr>
            <a:endParaRPr sz="14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1" name="Google Shape;611;p36" descr="dalībnieki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052" y="2046850"/>
            <a:ext cx="2356734" cy="2330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7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18" name="Google Shape;618;p37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pic>
        <p:nvPicPr>
          <p:cNvPr id="619" name="Google Shape;619;p37" descr="DzDsv_RATINKRESLI.jpg"/>
          <p:cNvPicPr preferRelativeResize="0"/>
          <p:nvPr/>
        </p:nvPicPr>
        <p:blipFill rotWithShape="1">
          <a:blip r:embed="rId3">
            <a:alphaModFix/>
          </a:blip>
          <a:srcRect t="20650" b="40249"/>
          <a:stretch/>
        </p:blipFill>
        <p:spPr>
          <a:xfrm>
            <a:off x="2876066" y="717451"/>
            <a:ext cx="5902173" cy="327777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37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Biļetes </a:t>
            </a:r>
            <a:br>
              <a:rPr lang="lv-LV"/>
            </a:br>
            <a:r>
              <a:rPr lang="lv-LV"/>
              <a:t>cilvēkiem , </a:t>
            </a:r>
            <a:br>
              <a:rPr lang="lv-LV"/>
            </a:br>
            <a:r>
              <a:rPr lang="lv-LV"/>
              <a:t>kuri pārvietojas</a:t>
            </a:r>
            <a:br>
              <a:rPr lang="lv-LV"/>
            </a:br>
            <a:r>
              <a:rPr lang="lv-LV">
                <a:solidFill>
                  <a:srgbClr val="EC6136"/>
                </a:solidFill>
              </a:rPr>
              <a:t>ratiņkrēslā</a:t>
            </a:r>
            <a:endParaRPr sz="1100">
              <a:solidFill>
                <a:srgbClr val="EC613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8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27" name="Google Shape;627;p38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628" name="Google Shape;628;p38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Biļetes </a:t>
            </a:r>
            <a:br>
              <a:rPr lang="lv-LV"/>
            </a:br>
            <a:r>
              <a:rPr lang="lv-LV">
                <a:solidFill>
                  <a:srgbClr val="EC6136"/>
                </a:solidFill>
              </a:rPr>
              <a:t>daudzbērnu </a:t>
            </a:r>
            <a:br>
              <a:rPr lang="lv-LV">
                <a:solidFill>
                  <a:srgbClr val="EC6136"/>
                </a:solidFill>
              </a:rPr>
            </a:br>
            <a:r>
              <a:rPr lang="lv-LV">
                <a:solidFill>
                  <a:srgbClr val="EC6136"/>
                </a:solidFill>
              </a:rPr>
              <a:t>ģimenēm</a:t>
            </a:r>
            <a:br>
              <a:rPr lang="lv-LV">
                <a:solidFill>
                  <a:srgbClr val="EC6136"/>
                </a:solidFill>
              </a:rPr>
            </a:br>
            <a:r>
              <a:rPr lang="lv-LV">
                <a:solidFill>
                  <a:schemeClr val="dk1"/>
                </a:solidFill>
              </a:rPr>
              <a:t>programmas</a:t>
            </a:r>
            <a:br>
              <a:rPr lang="lv-LV">
                <a:solidFill>
                  <a:schemeClr val="dk1"/>
                </a:solidFill>
              </a:rPr>
            </a:br>
            <a:r>
              <a:rPr lang="lv-LV">
                <a:solidFill>
                  <a:schemeClr val="dk1"/>
                </a:solidFill>
              </a:rPr>
              <a:t>“Goda ģimene”</a:t>
            </a:r>
            <a:br>
              <a:rPr lang="lv-LV">
                <a:solidFill>
                  <a:schemeClr val="dk1"/>
                </a:solidFill>
              </a:rPr>
            </a:br>
            <a:r>
              <a:rPr lang="lv-LV">
                <a:solidFill>
                  <a:schemeClr val="dk1"/>
                </a:solidFill>
              </a:rPr>
              <a:t>dalībniekiem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29" name="Google Shape;629;p38" descr="DzDsv_DAUDZBERNU_GIM-3.jpg"/>
          <p:cNvPicPr preferRelativeResize="0"/>
          <p:nvPr/>
        </p:nvPicPr>
        <p:blipFill rotWithShape="1">
          <a:blip r:embed="rId3">
            <a:alphaModFix/>
          </a:blip>
          <a:srcRect t="20513" r="26185" b="62119"/>
          <a:stretch/>
        </p:blipFill>
        <p:spPr>
          <a:xfrm>
            <a:off x="3091898" y="1364566"/>
            <a:ext cx="5746187" cy="192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9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36" name="Google Shape;636;p39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637" name="Google Shape;637;p39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Biļetes </a:t>
            </a:r>
            <a:br>
              <a:rPr lang="lv-LV"/>
            </a:br>
            <a:r>
              <a:rPr lang="lv-LV">
                <a:solidFill>
                  <a:srgbClr val="EC6136"/>
                </a:solidFill>
              </a:rPr>
              <a:t>daudzbērnu </a:t>
            </a:r>
            <a:br>
              <a:rPr lang="lv-LV">
                <a:solidFill>
                  <a:srgbClr val="EC6136"/>
                </a:solidFill>
              </a:rPr>
            </a:br>
            <a:r>
              <a:rPr lang="lv-LV">
                <a:solidFill>
                  <a:srgbClr val="EC6136"/>
                </a:solidFill>
              </a:rPr>
              <a:t>ģimenēm</a:t>
            </a:r>
            <a:br>
              <a:rPr lang="lv-LV">
                <a:solidFill>
                  <a:srgbClr val="EC6136"/>
                </a:solidFill>
              </a:rPr>
            </a:br>
            <a:r>
              <a:rPr lang="lv-LV">
                <a:solidFill>
                  <a:schemeClr val="dk1"/>
                </a:solidFill>
              </a:rPr>
              <a:t>programmas</a:t>
            </a:r>
            <a:br>
              <a:rPr lang="lv-LV">
                <a:solidFill>
                  <a:schemeClr val="dk1"/>
                </a:solidFill>
              </a:rPr>
            </a:br>
            <a:r>
              <a:rPr lang="lv-LV">
                <a:solidFill>
                  <a:schemeClr val="dk1"/>
                </a:solidFill>
              </a:rPr>
              <a:t>“Goda ģimene”</a:t>
            </a:r>
            <a:br>
              <a:rPr lang="lv-LV">
                <a:solidFill>
                  <a:schemeClr val="dk1"/>
                </a:solidFill>
              </a:rPr>
            </a:br>
            <a:r>
              <a:rPr lang="lv-LV">
                <a:solidFill>
                  <a:schemeClr val="dk1"/>
                </a:solidFill>
              </a:rPr>
              <a:t>dalībniekiem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638" name="Google Shape;638;p39" descr="DzDsv_DAUDZBERNU_GIM-3.jpg"/>
          <p:cNvPicPr preferRelativeResize="0"/>
          <p:nvPr/>
        </p:nvPicPr>
        <p:blipFill rotWithShape="1">
          <a:blip r:embed="rId3">
            <a:alphaModFix/>
          </a:blip>
          <a:srcRect t="38701" b="10838"/>
          <a:stretch/>
        </p:blipFill>
        <p:spPr>
          <a:xfrm>
            <a:off x="3605367" y="778879"/>
            <a:ext cx="4870417" cy="3490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0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</a:pPr>
            <a:r>
              <a:rPr lang="lv-LV" cap="none"/>
              <a:t>BIĻETES UN IELŪGUMI</a:t>
            </a:r>
            <a:endParaRPr cap="non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0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Biļešu rezervācijas un ielūgumu komisija</a:t>
            </a:r>
            <a:endParaRPr/>
          </a:p>
        </p:txBody>
      </p:sp>
      <p:sp>
        <p:nvSpPr>
          <p:cNvPr id="650" name="Google Shape;650;p40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51" name="Google Shape;651;p40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652" name="Google Shape;652;p40"/>
          <p:cNvSpPr txBox="1">
            <a:spLocks noGrp="1"/>
          </p:cNvSpPr>
          <p:nvPr>
            <p:ph type="body" idx="3"/>
          </p:nvPr>
        </p:nvSpPr>
        <p:spPr>
          <a:xfrm>
            <a:off x="3965100" y="93927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7938" lvl="0" indent="-79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v-LV" sz="14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Regulējošs dokuments - „XXVII Vispārējo latviešu Dziesmu un XVII Deju svētku biļešu rezervēšanas un ielūgumu izsniegšanas noteikumi”.</a:t>
            </a:r>
            <a:endParaRPr sz="1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938" lvl="0" indent="-793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lv-LV" sz="14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Saskaņā ar nolikumu darbojas biļešu rezervācijas un ielūgumu komisijas (LNKC, KM, LPS, UNESCO, Dziesmu un deju svētku biedrība, Rīgas pašvaldība). </a:t>
            </a:r>
            <a:endParaRPr sz="1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938" lvl="0" indent="-793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lv-LV" sz="1400" b="1" i="0" u="none" strike="noStrik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Tās pienākumi:</a:t>
            </a:r>
            <a:endParaRPr sz="14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lv-LV" sz="14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apstiprināt ielūdzamo Svētku viesu grupu sarakstu;</a:t>
            </a:r>
            <a:endParaRPr sz="1400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lv-LV" sz="14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noteikt un apstiprināt Svētku biļešu iepriekšējās rezervēšanas apjomus;</a:t>
            </a:r>
            <a:endParaRPr sz="1400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lv-LV" sz="14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izskatīt rīkotājam iesniegtos biļešu iepriekšējās rezervēšanas pieprasījumus.</a:t>
            </a:r>
            <a:endParaRPr sz="1400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2400"/>
              <a:buNone/>
            </a:pP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24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2400"/>
              <a:buNone/>
            </a:pPr>
            <a:endParaRPr sz="14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53" name="Google Shape;653;p40" descr="bilet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865" y="2000250"/>
            <a:ext cx="2768590" cy="20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Cenrādis</a:t>
            </a:r>
            <a:endParaRPr sz="1100"/>
          </a:p>
        </p:txBody>
      </p:sp>
      <p:sp>
        <p:nvSpPr>
          <p:cNvPr id="487" name="Google Shape;487;p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488" name="Google Shape;488;p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489" name="Google Shape;489;p3"/>
          <p:cNvSpPr txBox="1">
            <a:spLocks noGrp="1"/>
          </p:cNvSpPr>
          <p:nvPr>
            <p:ph type="body" idx="3"/>
          </p:nvPr>
        </p:nvSpPr>
        <p:spPr>
          <a:xfrm>
            <a:off x="3965100" y="93927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r>
              <a:rPr lang="lv-LV" sz="18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25.04.2023. Ministru kabineta sēdē apstiprināts biļešu un maksas pakalpojumu cenrādis</a:t>
            </a:r>
            <a:br>
              <a:rPr lang="lv-LV" sz="1954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lv-LV" sz="1754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Biļešu cenas Svētku maksas pasākumiem.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r>
              <a:rPr lang="lv-LV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Dažādas cenu kategorijas atkarībā no pasākumu norišu vietu sēdvietu izvietojuma un redzamības.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</a:pP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Cenu amplitūda no 5 līdz 100 eiro saskaņā ar katra pasākuma programmu, skatītāju vietu skaitu un biļešu pieprasījumu.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844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6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0" name="Google Shape;490;p3" descr="CEN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272" y="1372772"/>
            <a:ext cx="2240280" cy="2186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1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Ielūgumi </a:t>
            </a:r>
            <a:br>
              <a:rPr lang="lv-LV"/>
            </a:br>
            <a:r>
              <a:rPr lang="lv-LV">
                <a:solidFill>
                  <a:srgbClr val="1CA359"/>
                </a:solidFill>
              </a:rPr>
              <a:t>mazāk par 2 % </a:t>
            </a:r>
            <a:endParaRPr>
              <a:solidFill>
                <a:srgbClr val="1CA359"/>
              </a:solidFill>
            </a:endParaRPr>
          </a:p>
        </p:txBody>
      </p:sp>
      <p:sp>
        <p:nvSpPr>
          <p:cNvPr id="660" name="Google Shape;660;p41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61" name="Google Shape;661;p41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662" name="Google Shape;662;p41"/>
          <p:cNvSpPr txBox="1">
            <a:spLocks noGrp="1"/>
          </p:cNvSpPr>
          <p:nvPr>
            <p:ph type="body" idx="3"/>
          </p:nvPr>
        </p:nvSpPr>
        <p:spPr>
          <a:xfrm>
            <a:off x="3460652" y="939275"/>
            <a:ext cx="5324622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3"/>
              <a:buNone/>
            </a:pPr>
            <a:r>
              <a:rPr lang="lv-LV" sz="1800" b="1" i="0" u="none" strike="noStrik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Saskaņā ar nolikumu ielūgumi tiks piedāvāti</a:t>
            </a:r>
            <a:endParaRPr sz="18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Valsts trim augstākajām amatpersonām - Valsts prezidentam, Saeimas priekšsēdētājam, Ministru prezidentam;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Bijušajiem valsts prezidentiem;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Dziesmu un deju svētku padomes locekļiem;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Dziesmu un deju svētku Rīcības komitejas locekļiem;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Dziesmu un deju svētku goda viesiem: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Kultūras ministrijas Izcilības balvas ieguvējiem;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Rīkotāja ārvalstu sadarbības organizācijām</a:t>
            </a:r>
            <a:r>
              <a:rPr lang="lv-LV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endParaRPr sz="1000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9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Dziesmu svētku satura veidotājiem:</a:t>
            </a:r>
            <a:r>
              <a:rPr lang="lv-LV" sz="10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māksliniecisko programmu veidotājiem</a:t>
            </a:r>
            <a:r>
              <a:rPr lang="lv-LV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radošajām komandā</a:t>
            </a:r>
            <a:r>
              <a:rPr lang="lv-LV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m.</a:t>
            </a: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1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1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31"/>
              <a:buNone/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31"/>
              <a:buNone/>
            </a:pPr>
            <a:endParaRPr sz="10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1"/>
              <a:buNone/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3" name="Google Shape;663;p41" descr="bilet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865" y="2000250"/>
            <a:ext cx="2768590" cy="20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2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Iepriekšējā rezervācija </a:t>
            </a:r>
            <a:r>
              <a:rPr lang="lv-LV">
                <a:solidFill>
                  <a:srgbClr val="1CA359"/>
                </a:solidFill>
              </a:rPr>
              <a:t>25 %</a:t>
            </a:r>
            <a:endParaRPr>
              <a:solidFill>
                <a:srgbClr val="1CA359"/>
              </a:solidFill>
            </a:endParaRPr>
          </a:p>
        </p:txBody>
      </p:sp>
      <p:sp>
        <p:nvSpPr>
          <p:cNvPr id="670" name="Google Shape;670;p42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71" name="Google Shape;671;p42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672" name="Google Shape;672;p42"/>
          <p:cNvSpPr txBox="1">
            <a:spLocks noGrp="1"/>
          </p:cNvSpPr>
          <p:nvPr>
            <p:ph type="body" idx="3"/>
          </p:nvPr>
        </p:nvSpPr>
        <p:spPr>
          <a:xfrm>
            <a:off x="3965100" y="93927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40000" lnSpcReduction="10000"/>
          </a:bodyPr>
          <a:lstStyle/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</a:t>
            </a:r>
            <a:r>
              <a:rPr lang="lv-LV" sz="3278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dalībniekiem;</a:t>
            </a:r>
            <a:endParaRPr sz="3278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sagatavošanas un realizācijas procesā tieši iesaistītajām institūcijām Latvijā un Svētku procesa uzturētājiem ārvalstīs (Rīkotājs, Latvijas Pašvaldību savienība, pašvaldība, trešie dibinātāji, Kultūras ministrija, Pasaules Brīvo Latvieši apvienība, Eiropas Latviešu apvienība);</a:t>
            </a:r>
            <a:endParaRPr sz="3278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māksliniecisko programmu veidotājiem, radošajām komandām;</a:t>
            </a:r>
            <a:endParaRPr sz="3278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Valsts oficiālajām ārvalstu delegācijām (Valsts prezidenta kanceleja, Latvijas Republikas Saeima, Kultūras ministrija, Ārlietu ministrija, UNESCO);</a:t>
            </a:r>
            <a:endParaRPr sz="3278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Daudzbērnu ģimenēm ar Latvijas Goda ģimenes apliecības īpašniekiem;</a:t>
            </a:r>
            <a:endParaRPr sz="3278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Cilvēkiem, kuri pārvietojas ratiņkrēslos;</a:t>
            </a:r>
            <a:endParaRPr sz="3278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18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ct val="100000"/>
              <a:buFont typeface="Helvetica Neue"/>
              <a:buChar char="●"/>
            </a:pPr>
            <a:r>
              <a:rPr lang="lv-LV" sz="3278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rīkošanā iesaistītajiem sadarbības partneriem.</a:t>
            </a:r>
            <a:endParaRPr sz="3278" b="0" i="0" u="none" strike="noStrike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1427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1427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71427"/>
              <a:buNone/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71427"/>
              <a:buNone/>
            </a:pPr>
            <a:endParaRPr sz="10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1427"/>
              <a:buNone/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3" name="Google Shape;673;p42" descr="bilet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865" y="2000250"/>
            <a:ext cx="2768590" cy="20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140cd09d7a_0_0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mpact"/>
              <a:buNone/>
            </a:pPr>
            <a:r>
              <a:rPr lang="lv-LV"/>
              <a:t>PIEEJAMĪBA</a:t>
            </a:r>
            <a:endParaRPr cap="non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140cd09d7a_0_2083"/>
          <p:cNvSpPr txBox="1">
            <a:spLocks noGrp="1"/>
          </p:cNvSpPr>
          <p:nvPr>
            <p:ph type="title"/>
          </p:nvPr>
        </p:nvSpPr>
        <p:spPr>
          <a:xfrm>
            <a:off x="429146" y="1878841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Plaša </a:t>
            </a:r>
            <a:br>
              <a:rPr lang="lv-LV"/>
            </a:br>
            <a:r>
              <a:rPr lang="lv-LV"/>
              <a:t>pieejamība</a:t>
            </a:r>
            <a:br>
              <a:rPr lang="lv-LV"/>
            </a:br>
            <a:endParaRPr/>
          </a:p>
        </p:txBody>
      </p:sp>
      <p:sp>
        <p:nvSpPr>
          <p:cNvPr id="685" name="Google Shape;685;g2140cd09d7a_0_208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686" name="Google Shape;686;g2140cd09d7a_0_208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Pieejamība</a:t>
            </a:r>
            <a:endParaRPr/>
          </a:p>
        </p:txBody>
      </p:sp>
      <p:sp>
        <p:nvSpPr>
          <p:cNvPr id="687" name="Google Shape;687;g2140cd09d7a_0_2083"/>
          <p:cNvSpPr txBox="1">
            <a:spLocks noGrp="1"/>
          </p:cNvSpPr>
          <p:nvPr>
            <p:ph type="body" idx="3"/>
          </p:nvPr>
        </p:nvSpPr>
        <p:spPr>
          <a:xfrm>
            <a:off x="2954215" y="837024"/>
            <a:ext cx="5657585" cy="353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19"/>
              <a:buNone/>
            </a:pPr>
            <a:r>
              <a:rPr lang="lv-LV" sz="18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rīkotāja mērķis –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19"/>
              <a:buNone/>
            </a:pPr>
            <a:r>
              <a:rPr lang="lv-LV" sz="18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plaša pieejamība visās platformās</a:t>
            </a:r>
            <a:endParaRPr sz="18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487"/>
              <a:buNone/>
            </a:pPr>
            <a:endParaRPr sz="14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487"/>
              <a:buNone/>
            </a:pPr>
            <a:r>
              <a:rPr lang="lv-LV" sz="14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Sabiedriskie mediji</a:t>
            </a:r>
            <a:br>
              <a:rPr lang="lv-LV" sz="14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Tiešraides un translācijas LTV, Latvijas Radio, lsm.lv un replay.lv</a:t>
            </a:r>
            <a:b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4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LMT Viedtelevīzija</a:t>
            </a:r>
            <a:endParaRPr sz="14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19"/>
              <a:buNone/>
            </a:pPr>
            <a:r>
              <a:rPr lang="lv-LV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Tiešraides un translācijas maksas un bezmaksas platformā</a:t>
            </a:r>
            <a:endParaRPr sz="14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19"/>
              <a:buNone/>
            </a:pPr>
            <a:r>
              <a:rPr lang="lv-LV" sz="14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TV24 un ReTV</a:t>
            </a:r>
            <a:br>
              <a:rPr lang="lv-LV" sz="14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Tiešraides un translācijas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19"/>
              <a:buNone/>
            </a:pPr>
            <a:r>
              <a:rPr lang="lv-LV" sz="14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Publiskās skatīšanās vietas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19"/>
              <a:buNone/>
            </a:pPr>
            <a:r>
              <a:rPr lang="lv-LV" sz="1400">
                <a:latin typeface="Helvetica Neue"/>
                <a:ea typeface="Helvetica Neue"/>
                <a:cs typeface="Helvetica Neue"/>
                <a:sym typeface="Helvetica Neue"/>
              </a:rPr>
              <a:t>LTV nodrošina bezmaksas sublicenci. Rīgā - 8 apkaimēs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8"/>
              <a:buFont typeface="Arial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"/>
          <p:cNvSpPr txBox="1"/>
          <p:nvPr/>
        </p:nvSpPr>
        <p:spPr>
          <a:xfrm>
            <a:off x="1010587" y="501977"/>
            <a:ext cx="75681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93" name="Google Shape;693;p10"/>
          <p:cNvSpPr txBox="1"/>
          <p:nvPr/>
        </p:nvSpPr>
        <p:spPr>
          <a:xfrm>
            <a:off x="2022354" y="1231946"/>
            <a:ext cx="67252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1714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0"/>
          <p:cNvSpPr txBox="1">
            <a:spLocks noGrp="1"/>
          </p:cNvSpPr>
          <p:nvPr>
            <p:ph type="title"/>
          </p:nvPr>
        </p:nvSpPr>
        <p:spPr>
          <a:xfrm>
            <a:off x="3419872" y="636106"/>
            <a:ext cx="5062331" cy="193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010"/>
              <a:buNone/>
            </a:pPr>
            <a:r>
              <a:rPr lang="lv-LV" sz="4400" cap="none"/>
              <a:t>UZ TIKŠANOS</a:t>
            </a:r>
            <a:br>
              <a:rPr lang="lv-LV" sz="4400" cap="none"/>
            </a:br>
            <a:r>
              <a:rPr lang="lv-LV" sz="4400" cap="none"/>
              <a:t>SVĒTKOS!</a:t>
            </a:r>
            <a:br>
              <a:rPr lang="lv-LV" sz="4400" cap="none"/>
            </a:br>
            <a:br>
              <a:rPr lang="lv-LV" sz="4400" cap="none"/>
            </a:br>
            <a:r>
              <a:rPr lang="lv-LV" sz="2700" cap="none"/>
              <a:t>KOPĀ BŪT.</a:t>
            </a:r>
            <a:br>
              <a:rPr lang="lv-LV" sz="2700" cap="none"/>
            </a:br>
            <a:r>
              <a:rPr lang="lv-LV" sz="2700" cap="none"/>
              <a:t>KOPĀ JUST</a:t>
            </a:r>
            <a:br>
              <a:rPr lang="lv-LV" sz="4400" cap="none"/>
            </a:br>
            <a:br>
              <a:rPr lang="lv-LV" cap="none"/>
            </a:br>
            <a:br>
              <a:rPr lang="lv-LV" cap="none"/>
            </a:br>
            <a:r>
              <a:rPr lang="lv-LV" cap="none"/>
              <a:t>#DZSV2023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Biļešu cenas</a:t>
            </a:r>
            <a:br>
              <a:rPr lang="lv-LV"/>
            </a:br>
            <a:r>
              <a:rPr lang="lv-LV"/>
              <a:t>no </a:t>
            </a:r>
            <a:r>
              <a:rPr lang="lv-LV">
                <a:solidFill>
                  <a:srgbClr val="1CA359"/>
                </a:solidFill>
              </a:rPr>
              <a:t>5 līdz 100 eiro</a:t>
            </a:r>
            <a:endParaRPr sz="1100">
              <a:solidFill>
                <a:srgbClr val="1CA359"/>
              </a:solidFill>
            </a:endParaRPr>
          </a:p>
        </p:txBody>
      </p:sp>
      <p:sp>
        <p:nvSpPr>
          <p:cNvPr id="497" name="Google Shape;497;p4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498" name="Google Shape;498;p4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499" name="Google Shape;499;p4"/>
          <p:cNvSpPr txBox="1">
            <a:spLocks noGrp="1"/>
          </p:cNvSpPr>
          <p:nvPr>
            <p:ph type="body" idx="3"/>
          </p:nvPr>
        </p:nvSpPr>
        <p:spPr>
          <a:xfrm>
            <a:off x="3552092" y="742327"/>
            <a:ext cx="5108945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7938" lvl="0" indent="-79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None/>
            </a:pP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Garīgās mūzikas koncerts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35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Tautas lietišķās mākslas izstāde «Mēs»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 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Gājiena laikā sēdvietas skatītāju tribīnēs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endParaRPr sz="10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7938" lvl="0" indent="-79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None/>
            </a:pPr>
            <a:r>
              <a:rPr lang="lv-LV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Atklāšanas koncerts –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eiro (dalībniekiem bezmksas)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Dejas lielkoncerts "Balts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20– 70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Diriģentu kora koncerts “Diriģents”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30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Kokļu mūzikas nakts koncerts “Gaismas dārzs”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– 20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Kokļu mūzikas nakts koncerts “Nakts dziesma”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– 20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Mazākumtautību kolektīvu koncerts “Saules dziesmu audeklā”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– 25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Vokāli simfoniskās mūzikas koncerts “Šūpulis”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– 90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Vokālo ansambļu mūsdienu mūzikas koncerts “Skaņu portreti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15 – 25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Vokālo ansambļu garīgās mūzikas koncerts “Dievs. Daba. Cilvēks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15 – 25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Latviešu tautastērpu skate “Mēnesnīcā”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25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Pūtēju orķestru koncerts “Laiks iet pāri” un Zaļumballe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 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Koru lielkoncerta "Tīrums. Dziesmas ceļš" ģenerālmēģinājums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40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Koru lielkoncerts "Tīrums. Dziesmas ceļš”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70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Kokļu mūzikas lielkoncerts “Laika upe”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25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Tautas mūzikas koncerts “Trejdeviņi spēlmanīši”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– 30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lv-LV" sz="1000" b="0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ūtēju orķestru latviešu mūzikas koncerta “Partitūra svētkiem”  </a:t>
            </a:r>
            <a:r>
              <a:rPr lang="lv-LV" sz="1000" b="1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10 - 20 </a:t>
            </a:r>
            <a:r>
              <a:rPr lang="lv-LV" sz="1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Deju lieluzvedums „Mūžīgais dzinējs”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20 - 100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Bērnu un jauniešu vokālo ansambļu koncerts “Es vēlos sev ko pastāstīt”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– 12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Noslēguma koncerta "Kopā Augšup" ģenerālmēģinājums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 – 45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Noslēguma koncerts "Kopā Augšup”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– 100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b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000" b="0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Sadziedāšanās nakts 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</a:t>
            </a:r>
            <a:r>
              <a:rPr lang="lv-LV" sz="1000" b="1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lv-LV" sz="1000" b="1" i="0" u="none" strike="noStrik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</a:t>
            </a:r>
            <a:endParaRPr sz="10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767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6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6"/>
              <a:buNone/>
            </a:pPr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071"/>
              <a:buNone/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938"/>
              <a:buNone/>
            </a:pPr>
            <a:endParaRPr sz="10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71"/>
              <a:buNone/>
            </a:pP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0" name="Google Shape;500;p4" descr="bilet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408" y="1786599"/>
            <a:ext cx="2171553" cy="15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" descr="CEN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77107">
            <a:off x="870438" y="3052688"/>
            <a:ext cx="1643432" cy="1604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Ieņēmumu prognoze</a:t>
            </a:r>
            <a:endParaRPr sz="1100"/>
          </a:p>
        </p:txBody>
      </p:sp>
      <p:sp>
        <p:nvSpPr>
          <p:cNvPr id="508" name="Google Shape;508;p5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09" name="Google Shape;509;p5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510" name="Google Shape;510;p5"/>
          <p:cNvSpPr txBox="1">
            <a:spLocks noGrp="1"/>
          </p:cNvSpPr>
          <p:nvPr>
            <p:ph type="body" idx="3"/>
          </p:nvPr>
        </p:nvSpPr>
        <p:spPr>
          <a:xfrm>
            <a:off x="3151163" y="939275"/>
            <a:ext cx="5460637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10000"/>
          </a:bodyPr>
          <a:lstStyle/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509"/>
              <a:buNone/>
            </a:pPr>
            <a:r>
              <a:rPr lang="lv-LV" sz="3331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Ieņēmumu prognoze ir 7.5 mlj eiro</a:t>
            </a:r>
            <a:endParaRPr sz="333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4559"/>
              <a:buNone/>
            </a:pPr>
            <a:endParaRPr sz="15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4072"/>
              <a:buNone/>
            </a:pPr>
            <a:endParaRPr sz="2032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4071"/>
              <a:buNone/>
            </a:pPr>
            <a:r>
              <a:rPr lang="lv-LV" sz="2032" b="1">
                <a:latin typeface="Helvetica Neue"/>
                <a:ea typeface="Helvetica Neue"/>
                <a:cs typeface="Helvetica Neue"/>
                <a:sym typeface="Helvetica Neue"/>
              </a:rPr>
              <a:t>Noteikta, ņemot vērā:</a:t>
            </a:r>
            <a:endParaRPr sz="2032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8058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806"/>
              <a:buFont typeface="Arial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Informāciju par iepriekšējo Dziesmu un deju svētku biļešu realizāciju,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8058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806"/>
              <a:buFont typeface="Arial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Ekonomisko situāciju valstī,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8058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806"/>
              <a:buFont typeface="Arial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Iedzīvotāju pirktspēju.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4071"/>
              <a:buFont typeface="Arial"/>
              <a:buNone/>
            </a:pP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4071"/>
              <a:buNone/>
            </a:pPr>
            <a:r>
              <a:rPr lang="lv-LV" sz="2032" b="1">
                <a:latin typeface="Helvetica Neue"/>
                <a:ea typeface="Helvetica Neue"/>
                <a:cs typeface="Helvetica Neue"/>
                <a:sym typeface="Helvetica Neue"/>
              </a:rPr>
              <a:t>Ieņēmumus no maksas pakalpojumiem plānots novirzīt:</a:t>
            </a:r>
            <a:endParaRPr sz="2032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8058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806"/>
              <a:buFont typeface="Arial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Pasākumu norises vietu nomai,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8058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806"/>
              <a:buFont typeface="Arial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Pasākumu tehniskajam nodrošinājumam,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8015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6949"/>
              <a:buFont typeface="Arial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Pasākumu mākslinieciskajai realizācijai,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5841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lv-LV" sz="2032">
                <a:latin typeface="Helvetica Neue"/>
                <a:ea typeface="Helvetica Neue"/>
                <a:cs typeface="Helvetica Neue"/>
                <a:sym typeface="Helvetica Neue"/>
              </a:rPr>
              <a:t>Svētku rīkošanas kopējiem izdevumiem.</a:t>
            </a:r>
            <a:endParaRPr sz="203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30717"/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76733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13903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93750"/>
              <a:buNone/>
            </a:pPr>
            <a:endParaRPr sz="16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1" name="Google Shape;511;p5" descr="ienemum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510" y="1961313"/>
            <a:ext cx="2365130" cy="2308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Atlaides</a:t>
            </a:r>
            <a:endParaRPr sz="1100"/>
          </a:p>
        </p:txBody>
      </p:sp>
      <p:sp>
        <p:nvSpPr>
          <p:cNvPr id="518" name="Google Shape;518;p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19" name="Google Shape;519;p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520" name="Google Shape;520;p6"/>
          <p:cNvSpPr txBox="1">
            <a:spLocks noGrp="1"/>
          </p:cNvSpPr>
          <p:nvPr>
            <p:ph type="body" idx="3"/>
          </p:nvPr>
        </p:nvSpPr>
        <p:spPr>
          <a:xfrm>
            <a:off x="4093698" y="939275"/>
            <a:ext cx="4518102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131807"/>
              <a:buNone/>
            </a:pPr>
            <a:r>
              <a:rPr lang="lv-LV" sz="2917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10 % atlaide </a:t>
            </a:r>
            <a:br>
              <a:rPr lang="lv-LV" sz="28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1917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ieejas biļetes cenas paredzētas:</a:t>
            </a:r>
            <a:endParaRPr sz="1917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137346"/>
              <a:buNone/>
            </a:pPr>
            <a:endParaRPr sz="1574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32838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117395"/>
              <a:buFont typeface="Arial"/>
              <a:buChar char="•"/>
            </a:pPr>
            <a:r>
              <a:rPr lang="lv-LV" sz="1851">
                <a:latin typeface="Helvetica Neue"/>
                <a:ea typeface="Helvetica Neue"/>
                <a:cs typeface="Helvetica Neue"/>
                <a:sym typeface="Helvetica Neue"/>
              </a:rPr>
              <a:t>Daudzbērnu ģimenēm, uzrādot „Goda ģimenes karti”</a:t>
            </a:r>
            <a:endParaRPr sz="185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32838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117395"/>
              <a:buFont typeface="Arial"/>
              <a:buChar char="•"/>
            </a:pPr>
            <a:r>
              <a:rPr lang="lv-LV" sz="1851">
                <a:latin typeface="Helvetica Neue"/>
                <a:ea typeface="Helvetica Neue"/>
                <a:cs typeface="Helvetica Neue"/>
                <a:sym typeface="Helvetica Neue"/>
              </a:rPr>
              <a:t>Personām ar I, II vai III invaliditātes grupu, uzrādot atbilstošu apliecību</a:t>
            </a:r>
            <a:endParaRPr sz="185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328384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ct val="117395"/>
              <a:buFont typeface="Arial"/>
              <a:buChar char="•"/>
            </a:pPr>
            <a:r>
              <a:rPr lang="lv-LV" sz="1851">
                <a:latin typeface="Helvetica Neue"/>
                <a:ea typeface="Helvetica Neue"/>
                <a:cs typeface="Helvetica Neue"/>
                <a:sym typeface="Helvetica Neue"/>
              </a:rPr>
              <a:t>Politiski represētajām personām, uzrādot atbilstošu apliecību </a:t>
            </a:r>
            <a:endParaRPr sz="185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120"/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76733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6559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6559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0714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93750"/>
              <a:buNone/>
            </a:pPr>
            <a:endParaRPr sz="16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1" name="Google Shape;521;p6" descr="atlaid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271" y="1335132"/>
            <a:ext cx="2653519" cy="259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Process</a:t>
            </a:r>
            <a:endParaRPr sz="1100"/>
          </a:p>
        </p:txBody>
      </p:sp>
      <p:sp>
        <p:nvSpPr>
          <p:cNvPr id="528" name="Google Shape;528;p7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29" name="Google Shape;529;p7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530" name="Google Shape;530;p7"/>
          <p:cNvSpPr txBox="1"/>
          <p:nvPr/>
        </p:nvSpPr>
        <p:spPr>
          <a:xfrm>
            <a:off x="4033157" y="1102179"/>
            <a:ext cx="4555800" cy="27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800" b="1" i="0" u="none" strike="noStrike" cap="non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Vienā pirkuma reizē </a:t>
            </a: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viena persona varēs iegādāties ne vairāk kā 4 biļetes uz katru Dziesmu un deju svētku pasākumu.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800" b="1" i="0" u="none" strike="noStrike" cap="non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Vienā pirkuma reizē </a:t>
            </a:r>
            <a:r>
              <a:rPr lang="lv-LV" sz="1800" b="0" i="1" u="sng" strike="noStrike" cap="non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www.bilesuparadize.lv</a:t>
            </a:r>
            <a:r>
              <a:rPr lang="lv-LV" sz="1800" b="0" i="1" u="none" strike="noStrike" cap="non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kopumā</a:t>
            </a:r>
            <a:r>
              <a:rPr lang="lv-LV" sz="14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varēs iegādāties </a:t>
            </a:r>
            <a:r>
              <a:rPr lang="lv-LV"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biļetes vienā pirkumā, bet ne vairāk kā 4 biļetes uz konkrētu pasākumu.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800" b="1" i="0" u="none" strike="noStrike" cap="non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Bērniem līdz 7 gadiem </a:t>
            </a:r>
            <a:r>
              <a:rPr lang="lv-LV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(ieskaitot), neaizņemot atsevišķu sēdvietu, biļete nav jāpērk.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1" name="Google Shape;531;p7" descr="BILESU_SKAIT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967" y="1583786"/>
            <a:ext cx="2723857" cy="2659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3a24d679e7_0_30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Biļešu </a:t>
            </a:r>
            <a:br>
              <a:rPr lang="lv-LV"/>
            </a:br>
            <a:r>
              <a:rPr lang="lv-LV"/>
              <a:t>tirdzniecības uzsākšana </a:t>
            </a:r>
            <a:endParaRPr sz="1100"/>
          </a:p>
        </p:txBody>
      </p:sp>
      <p:sp>
        <p:nvSpPr>
          <p:cNvPr id="538" name="Google Shape;538;g23a24d679e7_0_30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39" name="Google Shape;539;g23a24d679e7_0_30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Biļetes</a:t>
            </a:r>
            <a:endParaRPr/>
          </a:p>
        </p:txBody>
      </p:sp>
      <p:sp>
        <p:nvSpPr>
          <p:cNvPr id="540" name="Google Shape;540;g23a24d679e7_0_30"/>
          <p:cNvSpPr txBox="1">
            <a:spLocks noGrp="1"/>
          </p:cNvSpPr>
          <p:nvPr>
            <p:ph type="body" idx="3"/>
          </p:nvPr>
        </p:nvSpPr>
        <p:spPr>
          <a:xfrm>
            <a:off x="3965100" y="939275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76734"/>
              <a:buNone/>
            </a:pPr>
            <a:r>
              <a:rPr lang="lv-LV" sz="26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Biļešu tirdzniecību nodrošinās </a:t>
            </a:r>
            <a:br>
              <a:rPr lang="lv-LV" sz="26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sz="2600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SIA “Biļešu Paradīze”</a:t>
            </a:r>
            <a:br>
              <a:rPr lang="lv-LV" sz="1954" b="1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lv-LV" sz="1754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lv-LV" b="1">
                <a:latin typeface="Helvetica Neue"/>
                <a:ea typeface="Helvetica Neue"/>
                <a:cs typeface="Helvetica Neue"/>
                <a:sym typeface="Helvetica Neue"/>
              </a:rPr>
              <a:t>Biļešu tirdzniecība sāksies interneta veikalā un pakāpeniski:</a:t>
            </a:r>
            <a:br>
              <a:rPr lang="lv-LV">
                <a:latin typeface="Helvetica Neue"/>
                <a:ea typeface="Helvetica Neue"/>
                <a:cs typeface="Helvetica Neue"/>
                <a:sym typeface="Helvetica Neue"/>
              </a:rPr>
            </a:b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76734"/>
              <a:buNone/>
            </a:pPr>
            <a:r>
              <a:rPr lang="lv-LV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15. maija plkst. 10:00 </a:t>
            </a:r>
            <a:r>
              <a:rPr lang="lv-LV">
                <a:latin typeface="Helvetica Neue"/>
                <a:ea typeface="Helvetica Neue"/>
                <a:cs typeface="Helvetica Neue"/>
                <a:sym typeface="Helvetica Neue"/>
              </a:rPr>
              <a:t>uz nozaru pasākumiem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5480"/>
              <a:buNone/>
            </a:pPr>
            <a:r>
              <a:rPr lang="lv-LV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17. maija plkst. 10:00 </a:t>
            </a:r>
            <a:r>
              <a:rPr lang="lv-LV">
                <a:latin typeface="Helvetica Neue"/>
                <a:ea typeface="Helvetica Neue"/>
                <a:cs typeface="Helvetica Neue"/>
                <a:sym typeface="Helvetica Neue"/>
              </a:rPr>
              <a:t>uz deju lielkoncertiem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5480"/>
              <a:buNone/>
            </a:pPr>
            <a:r>
              <a:rPr lang="lv-LV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19. maija plkst. 10:00 </a:t>
            </a:r>
            <a:r>
              <a:rPr lang="lv-LV">
                <a:latin typeface="Helvetica Neue"/>
                <a:ea typeface="Helvetica Neue"/>
                <a:cs typeface="Helvetica Neue"/>
                <a:sym typeface="Helvetica Neue"/>
              </a:rPr>
              <a:t>uz koru lielkoncertiem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548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548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0871"/>
              <a:buNone/>
            </a:pPr>
            <a:r>
              <a:rPr lang="lv-LV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22. maija </a:t>
            </a:r>
            <a:r>
              <a:rPr lang="lv-LV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biļetes, kas netiks izpirktas internetā līdz 21.maijam ieskaitot, būs iespēja iegādāties arī kasēs, kā arī būs iespēja iespēja izpirkt biļetes iepriekšējā rezervācijā.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0871"/>
              <a:buNone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80171"/>
              <a:buNone/>
            </a:pPr>
            <a:r>
              <a:rPr lang="lv-LV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12. jūnija </a:t>
            </a:r>
            <a:r>
              <a:rPr lang="lv-LV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varēs izpirkt iepriekšējā rezervācijā pieteiktās biļetes, kas netiks izpirktas.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7420"/>
              <a:buNone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7420"/>
              <a:buNone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7420"/>
              <a:buNone/>
            </a:pPr>
            <a:endParaRPr sz="11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10714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ct val="93750"/>
              <a:buNone/>
            </a:pPr>
            <a:endParaRPr sz="1600" b="1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7140"/>
              <a:buNone/>
            </a:pP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1" name="Google Shape;541;g23a24d679e7_0_30" descr="bilet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713" y="2194561"/>
            <a:ext cx="2171553" cy="158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3a24d679e7_0_40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8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 cap="none"/>
              <a:t>BIĻETES</a:t>
            </a:r>
            <a:endParaRPr sz="1100" cap="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lv-LV"/>
              <a:t>Biļetes </a:t>
            </a:r>
            <a:endParaRPr sz="1100"/>
          </a:p>
        </p:txBody>
      </p:sp>
      <p:sp>
        <p:nvSpPr>
          <p:cNvPr id="554" name="Google Shape;554;p2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9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555" name="Google Shape;555;p2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lang="lv-LV"/>
              <a:t>Biļētes</a:t>
            </a:r>
            <a:endParaRPr/>
          </a:p>
        </p:txBody>
      </p:sp>
      <p:sp>
        <p:nvSpPr>
          <p:cNvPr id="556" name="Google Shape;556;p2"/>
          <p:cNvSpPr txBox="1">
            <a:spLocks noGrp="1"/>
          </p:cNvSpPr>
          <p:nvPr>
            <p:ph type="body" idx="3"/>
          </p:nvPr>
        </p:nvSpPr>
        <p:spPr>
          <a:xfrm>
            <a:off x="3965100" y="819700"/>
            <a:ext cx="46467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r>
              <a:rPr lang="lv-LV" sz="1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TIRDZNIECĪBĀ NONĀKS </a:t>
            </a:r>
            <a:r>
              <a:rPr lang="lv-LV" sz="2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174 000 </a:t>
            </a:r>
            <a:r>
              <a:rPr lang="lv-LV" sz="1800" b="1" cap="none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BIĻETES </a:t>
            </a:r>
            <a:r>
              <a:rPr lang="lv-LV" sz="1800" b="1">
                <a:solidFill>
                  <a:srgbClr val="EC61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UZ MAKSAS PASĀKUMIEM</a:t>
            </a:r>
            <a:endParaRPr sz="1800" b="1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lv-LV" sz="1800" b="1" cap="none">
                <a:solidFill>
                  <a:srgbClr val="1CA3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 b="1" cap="none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800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800" cap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A359"/>
              </a:buClr>
              <a:buSzPts val="1500"/>
              <a:buNone/>
            </a:pPr>
            <a:endParaRPr sz="1800" b="1" cap="none">
              <a:solidFill>
                <a:srgbClr val="1CA3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7" name="Google Shape;557;p2" descr="GRAFIK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4420" y="1916462"/>
            <a:ext cx="2712720" cy="26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" descr="BILETES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153" y="1707613"/>
            <a:ext cx="2712720" cy="268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DKC_DZSV">
      <a:dk1>
        <a:srgbClr val="1D1D1B"/>
      </a:dk1>
      <a:lt1>
        <a:srgbClr val="F5F0E3"/>
      </a:lt1>
      <a:dk2>
        <a:srgbClr val="93B7BB"/>
      </a:dk2>
      <a:lt2>
        <a:srgbClr val="FAB63C"/>
      </a:lt2>
      <a:accent1>
        <a:srgbClr val="1DA853"/>
      </a:accent1>
      <a:accent2>
        <a:srgbClr val="CB9D76"/>
      </a:accent2>
      <a:accent3>
        <a:srgbClr val="EC6136"/>
      </a:accent3>
      <a:accent4>
        <a:srgbClr val="414875"/>
      </a:accent4>
      <a:accent5>
        <a:srgbClr val="93B7BB"/>
      </a:accent5>
      <a:accent6>
        <a:srgbClr val="FAB63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DKC_DZSV">
      <a:dk1>
        <a:srgbClr val="1D1D1B"/>
      </a:dk1>
      <a:lt1>
        <a:srgbClr val="F5F0E3"/>
      </a:lt1>
      <a:dk2>
        <a:srgbClr val="93B7BB"/>
      </a:dk2>
      <a:lt2>
        <a:srgbClr val="FAB63C"/>
      </a:lt2>
      <a:accent1>
        <a:srgbClr val="1DA853"/>
      </a:accent1>
      <a:accent2>
        <a:srgbClr val="CB9D76"/>
      </a:accent2>
      <a:accent3>
        <a:srgbClr val="EC6136"/>
      </a:accent3>
      <a:accent4>
        <a:srgbClr val="414875"/>
      </a:accent4>
      <a:accent5>
        <a:srgbClr val="93B7BB"/>
      </a:accent5>
      <a:accent6>
        <a:srgbClr val="FAB63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</Words>
  <Application>Microsoft Office PowerPoint</Application>
  <PresentationFormat>Slaidrāde ekrānā (16:9)</PresentationFormat>
  <Paragraphs>222</Paragraphs>
  <Slides>24</Slides>
  <Notes>24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24</vt:i4>
      </vt:variant>
    </vt:vector>
  </HeadingPairs>
  <TitlesOfParts>
    <vt:vector size="33" baseType="lpstr">
      <vt:lpstr>Times New Roman</vt:lpstr>
      <vt:lpstr>Helvetica Neue</vt:lpstr>
      <vt:lpstr>Helvetica Neue Light</vt:lpstr>
      <vt:lpstr>Palatino</vt:lpstr>
      <vt:lpstr>Calibri</vt:lpstr>
      <vt:lpstr>Impact</vt:lpstr>
      <vt:lpstr>Arial</vt:lpstr>
      <vt:lpstr>Office Theme</vt:lpstr>
      <vt:lpstr>Office Theme</vt:lpstr>
      <vt:lpstr>Biļešu tirdzniecība</vt:lpstr>
      <vt:lpstr>Cenrādis</vt:lpstr>
      <vt:lpstr>Biļešu cenas no 5 līdz 100 eiro</vt:lpstr>
      <vt:lpstr>Ieņēmumu prognoze</vt:lpstr>
      <vt:lpstr>Atlaides</vt:lpstr>
      <vt:lpstr>Process</vt:lpstr>
      <vt:lpstr>Biļešu  tirdzniecības uzsākšana </vt:lpstr>
      <vt:lpstr>BIĻETES</vt:lpstr>
      <vt:lpstr>Biļetes </vt:lpstr>
      <vt:lpstr>Iepriekšējā rezervācija</vt:lpstr>
      <vt:lpstr>Deju lieluzvedums “Mūžīgais dzinējs”</vt:lpstr>
      <vt:lpstr>Noslēguma koncerts “Kopā Augšup”</vt:lpstr>
      <vt:lpstr>Biļetes dalībniekiem</vt:lpstr>
      <vt:lpstr>Bezmaksas iespējas dalībniekiem</vt:lpstr>
      <vt:lpstr>Biļetes  cilvēkiem ,  kuri pārvietojas ratiņkrēslā</vt:lpstr>
      <vt:lpstr>Biļetes  daudzbērnu  ģimenēm programmas “Goda ģimene” dalībniekiem</vt:lpstr>
      <vt:lpstr>Biļetes  daudzbērnu  ģimenēm programmas “Goda ģimene” dalībniekiem</vt:lpstr>
      <vt:lpstr>BIĻETES UN IELŪGUMI</vt:lpstr>
      <vt:lpstr>Biļešu rezervācijas un ielūgumu komisija</vt:lpstr>
      <vt:lpstr>Ielūgumi  mazāk par 2 % </vt:lpstr>
      <vt:lpstr>Iepriekšējā rezervācija 25 %</vt:lpstr>
      <vt:lpstr>PIEEJAMĪBA</vt:lpstr>
      <vt:lpstr>Plaša  pieejamība </vt:lpstr>
      <vt:lpstr>UZ TIKŠANOS SVĒTKOS!  KOPĀ BŪT. KOPĀ JUST   #DZSV2023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Biļešu tirdzniecība</dc:title>
  <dc:creator>Arnis Artemovics KID</dc:creator>
  <cp:lastModifiedBy>Linda Ertmane</cp:lastModifiedBy>
  <cp:revision>1</cp:revision>
  <dcterms:created xsi:type="dcterms:W3CDTF">2022-11-09T05:42:53Z</dcterms:created>
  <dcterms:modified xsi:type="dcterms:W3CDTF">2023-05-02T11:55:42Z</dcterms:modified>
</cp:coreProperties>
</file>