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9" r:id="rId2"/>
    <p:sldId id="257" r:id="rId3"/>
    <p:sldId id="258" r:id="rId4"/>
    <p:sldId id="260" r:id="rId5"/>
    <p:sldId id="262" r:id="rId6"/>
    <p:sldId id="263" r:id="rId7"/>
    <p:sldId id="264" r:id="rId8"/>
    <p:sldId id="265" r:id="rId9"/>
    <p:sldId id="270" r:id="rId10"/>
    <p:sldId id="266" r:id="rId11"/>
    <p:sldId id="271" r:id="rId12"/>
    <p:sldId id="267" r:id="rId13"/>
    <p:sldId id="268" r:id="rId14"/>
    <p:sldId id="274" r:id="rId15"/>
    <p:sldId id="26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lv-LV"/>
              <a:t>Finansējuma izlietojums</a:t>
            </a:r>
            <a:endParaRPr lang="en-US"/>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Skolēnu skaits</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Sheet1!$A$2:$A$6</c:f>
              <c:strCache>
                <c:ptCount val="5"/>
                <c:pt idx="0">
                  <c:v>Preiļu 1.pamatskola</c:v>
                </c:pt>
                <c:pt idx="1">
                  <c:v>Preiļu 2.vidusskola</c:v>
                </c:pt>
                <c:pt idx="2">
                  <c:v>Jāņa Eglīša Preiļu valsts ģimnāzija</c:v>
                </c:pt>
                <c:pt idx="3">
                  <c:v>Pelēču pamatskola</c:v>
                </c:pt>
                <c:pt idx="4">
                  <c:v>Salas pamatskola</c:v>
                </c:pt>
              </c:strCache>
            </c:strRef>
          </c:cat>
          <c:val>
            <c:numRef>
              <c:f>Sheet1!$B$2:$B$6</c:f>
              <c:numCache>
                <c:formatCode>General</c:formatCode>
                <c:ptCount val="5"/>
                <c:pt idx="0">
                  <c:v>452</c:v>
                </c:pt>
                <c:pt idx="1">
                  <c:v>191</c:v>
                </c:pt>
                <c:pt idx="2">
                  <c:v>185</c:v>
                </c:pt>
                <c:pt idx="3">
                  <c:v>61</c:v>
                </c:pt>
                <c:pt idx="4">
                  <c:v>41</c:v>
                </c:pt>
              </c:numCache>
            </c:numRef>
          </c:val>
          <c:extLst>
            <c:ext xmlns:c16="http://schemas.microsoft.com/office/drawing/2014/chart" uri="{C3380CC4-5D6E-409C-BE32-E72D297353CC}">
              <c16:uniqueId val="{00000000-E39C-4031-86A8-1B174D768A49}"/>
            </c:ext>
          </c:extLst>
        </c:ser>
        <c:ser>
          <c:idx val="1"/>
          <c:order val="1"/>
          <c:tx>
            <c:strRef>
              <c:f>Sheet1!$C$1</c:f>
              <c:strCache>
                <c:ptCount val="1"/>
                <c:pt idx="0">
                  <c:v>Euro</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Sheet1!$A$2:$A$6</c:f>
              <c:strCache>
                <c:ptCount val="5"/>
                <c:pt idx="0">
                  <c:v>Preiļu 1.pamatskola</c:v>
                </c:pt>
                <c:pt idx="1">
                  <c:v>Preiļu 2.vidusskola</c:v>
                </c:pt>
                <c:pt idx="2">
                  <c:v>Jāņa Eglīša Preiļu valsts ģimnāzija</c:v>
                </c:pt>
                <c:pt idx="3">
                  <c:v>Pelēču pamatskola</c:v>
                </c:pt>
                <c:pt idx="4">
                  <c:v>Salas pamatskola</c:v>
                </c:pt>
              </c:strCache>
            </c:strRef>
          </c:cat>
          <c:val>
            <c:numRef>
              <c:f>Sheet1!$C$2:$C$6</c:f>
              <c:numCache>
                <c:formatCode>General</c:formatCode>
                <c:ptCount val="5"/>
                <c:pt idx="0">
                  <c:v>3164</c:v>
                </c:pt>
                <c:pt idx="1">
                  <c:v>1337</c:v>
                </c:pt>
                <c:pt idx="2">
                  <c:v>1295</c:v>
                </c:pt>
                <c:pt idx="3">
                  <c:v>427</c:v>
                </c:pt>
                <c:pt idx="4">
                  <c:v>287</c:v>
                </c:pt>
              </c:numCache>
            </c:numRef>
          </c:val>
          <c:extLst>
            <c:ext xmlns:c16="http://schemas.microsoft.com/office/drawing/2014/chart" uri="{C3380CC4-5D6E-409C-BE32-E72D297353CC}">
              <c16:uniqueId val="{00000001-E39C-4031-86A8-1B174D768A49}"/>
            </c:ext>
          </c:extLst>
        </c:ser>
        <c:ser>
          <c:idx val="2"/>
          <c:order val="2"/>
          <c:tx>
            <c:strRef>
              <c:f>Sheet1!$D$1</c:f>
              <c:strCache>
                <c:ptCount val="1"/>
                <c:pt idx="0">
                  <c:v>Izpilde</c:v>
                </c:pt>
              </c:strCache>
            </c:strRef>
          </c:tx>
          <c:spPr>
            <a:solidFill>
              <a:schemeClr val="accent3">
                <a:alpha val="85000"/>
              </a:schemeClr>
            </a:solidFill>
            <a:ln w="9525" cap="flat" cmpd="sng" algn="ctr">
              <a:solidFill>
                <a:schemeClr val="lt1">
                  <a:alpha val="50000"/>
                </a:schemeClr>
              </a:solidFill>
              <a:round/>
            </a:ln>
            <a:effectLst/>
          </c:spPr>
          <c:invertIfNegative val="0"/>
          <c:dLbls>
            <c:dLbl>
              <c:idx val="2"/>
              <c:layout/>
              <c:tx>
                <c:rich>
                  <a:bodyPr/>
                  <a:lstStyle/>
                  <a:p>
                    <a:r>
                      <a:rPr lang="en-US" smtClean="0"/>
                      <a:t>1192,91</a:t>
                    </a:r>
                    <a:endParaRPr lang="en-US" dirty="0"/>
                  </a:p>
                </c:rich>
              </c:tx>
              <c:dLblPos val="in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E39C-4031-86A8-1B174D768A49}"/>
                </c:ext>
              </c:extLst>
            </c:dLbl>
            <c:dLbl>
              <c:idx val="3"/>
              <c:layout/>
              <c:tx>
                <c:rich>
                  <a:bodyPr/>
                  <a:lstStyle/>
                  <a:p>
                    <a:r>
                      <a:rPr lang="en-US" smtClean="0"/>
                      <a:t>450,49</a:t>
                    </a:r>
                    <a:endParaRPr lang="en-US" dirty="0"/>
                  </a:p>
                </c:rich>
              </c:tx>
              <c:dLblPos val="in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E39C-4031-86A8-1B174D768A49}"/>
                </c:ext>
              </c:extLst>
            </c:dLbl>
            <c:dLbl>
              <c:idx val="4"/>
              <c:layout/>
              <c:tx>
                <c:rich>
                  <a:bodyPr/>
                  <a:lstStyle/>
                  <a:p>
                    <a:r>
                      <a:rPr lang="en-US" smtClean="0"/>
                      <a:t>336,75</a:t>
                    </a:r>
                    <a:endParaRPr lang="en-US" dirty="0"/>
                  </a:p>
                </c:rich>
              </c:tx>
              <c:dLblPos val="in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E39C-4031-86A8-1B174D768A49}"/>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Sheet1!$A$2:$A$6</c:f>
              <c:strCache>
                <c:ptCount val="5"/>
                <c:pt idx="0">
                  <c:v>Preiļu 1.pamatskola</c:v>
                </c:pt>
                <c:pt idx="1">
                  <c:v>Preiļu 2.vidusskola</c:v>
                </c:pt>
                <c:pt idx="2">
                  <c:v>Jāņa Eglīša Preiļu valsts ģimnāzija</c:v>
                </c:pt>
                <c:pt idx="3">
                  <c:v>Pelēču pamatskola</c:v>
                </c:pt>
                <c:pt idx="4">
                  <c:v>Salas pamatskola</c:v>
                </c:pt>
              </c:strCache>
            </c:strRef>
          </c:cat>
          <c:val>
            <c:numRef>
              <c:f>Sheet1!$D$2:$D$6</c:f>
              <c:numCache>
                <c:formatCode>General</c:formatCode>
                <c:ptCount val="5"/>
                <c:pt idx="0">
                  <c:v>3370.62</c:v>
                </c:pt>
                <c:pt idx="1">
                  <c:v>1159.23</c:v>
                </c:pt>
                <c:pt idx="2">
                  <c:v>1192.9100000000001</c:v>
                </c:pt>
                <c:pt idx="3">
                  <c:v>450.49</c:v>
                </c:pt>
                <c:pt idx="4">
                  <c:v>336.74</c:v>
                </c:pt>
              </c:numCache>
            </c:numRef>
          </c:val>
          <c:extLst>
            <c:ext xmlns:c16="http://schemas.microsoft.com/office/drawing/2014/chart" uri="{C3380CC4-5D6E-409C-BE32-E72D297353CC}">
              <c16:uniqueId val="{00000002-E39C-4031-86A8-1B174D768A49}"/>
            </c:ext>
          </c:extLst>
        </c:ser>
        <c:dLbls>
          <c:dLblPos val="inEnd"/>
          <c:showLegendKey val="0"/>
          <c:showVal val="1"/>
          <c:showCatName val="0"/>
          <c:showSerName val="0"/>
          <c:showPercent val="0"/>
          <c:showBubbleSize val="0"/>
        </c:dLbls>
        <c:gapWidth val="65"/>
        <c:axId val="841777743"/>
        <c:axId val="841778575"/>
      </c:barChart>
      <c:catAx>
        <c:axId val="841777743"/>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en-US"/>
          </a:p>
        </c:txPr>
        <c:crossAx val="841778575"/>
        <c:crosses val="autoZero"/>
        <c:auto val="1"/>
        <c:lblAlgn val="ctr"/>
        <c:lblOffset val="100"/>
        <c:noMultiLvlLbl val="0"/>
      </c:catAx>
      <c:valAx>
        <c:axId val="841778575"/>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crossAx val="841777743"/>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lv-LV"/>
              <a:t>Izdevumi pa pozīcijām</a:t>
            </a:r>
            <a:endParaRPr lang="en-US"/>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Euro</c:v>
                </c:pt>
              </c:strCache>
            </c:strRef>
          </c:tx>
          <c:spPr>
            <a:solidFill>
              <a:schemeClr val="accent1">
                <a:alpha val="85000"/>
              </a:schemeClr>
            </a:solidFill>
            <a:ln w="9525" cap="flat" cmpd="sng" algn="ctr">
              <a:solidFill>
                <a:schemeClr val="lt1">
                  <a:alpha val="50000"/>
                </a:schemeClr>
              </a:solidFill>
              <a:round/>
            </a:ln>
            <a:effectLst/>
          </c:spPr>
          <c:invertIfNegative val="0"/>
          <c:dLbls>
            <c:dLbl>
              <c:idx val="2"/>
              <c:layout/>
              <c:tx>
                <c:rich>
                  <a:bodyPr/>
                  <a:lstStyle/>
                  <a:p>
                    <a:r>
                      <a:rPr lang="en-US" smtClean="0"/>
                      <a:t>1435</a:t>
                    </a:r>
                    <a:endParaRPr lang="en-US" dirty="0"/>
                  </a:p>
                </c:rich>
              </c:tx>
              <c:dLblPos val="in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0-405E-4094-BCEF-637ACA5ED11A}"/>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Sheet1!$A$2:$A$4</c:f>
              <c:strCache>
                <c:ptCount val="3"/>
                <c:pt idx="0">
                  <c:v>Biļešu izdevumi/ieejas maksas</c:v>
                </c:pt>
                <c:pt idx="1">
                  <c:v>Pakalpojuma nodrošināšana</c:v>
                </c:pt>
                <c:pt idx="2">
                  <c:v>Transports</c:v>
                </c:pt>
              </c:strCache>
            </c:strRef>
          </c:cat>
          <c:val>
            <c:numRef>
              <c:f>Sheet1!$B$2:$B$4</c:f>
              <c:numCache>
                <c:formatCode>General</c:formatCode>
                <c:ptCount val="3"/>
                <c:pt idx="0">
                  <c:v>5075</c:v>
                </c:pt>
                <c:pt idx="1">
                  <c:v>0</c:v>
                </c:pt>
                <c:pt idx="2">
                  <c:v>1435</c:v>
                </c:pt>
              </c:numCache>
            </c:numRef>
          </c:val>
          <c:extLst>
            <c:ext xmlns:c16="http://schemas.microsoft.com/office/drawing/2014/chart" uri="{C3380CC4-5D6E-409C-BE32-E72D297353CC}">
              <c16:uniqueId val="{00000000-99CA-4BCD-AF96-55142652A278}"/>
            </c:ext>
          </c:extLst>
        </c:ser>
        <c:dLbls>
          <c:dLblPos val="inEnd"/>
          <c:showLegendKey val="0"/>
          <c:showVal val="1"/>
          <c:showCatName val="0"/>
          <c:showSerName val="0"/>
          <c:showPercent val="0"/>
          <c:showBubbleSize val="0"/>
        </c:dLbls>
        <c:gapWidth val="65"/>
        <c:axId val="841790223"/>
        <c:axId val="841783151"/>
      </c:barChart>
      <c:catAx>
        <c:axId val="841790223"/>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en-US"/>
          </a:p>
        </c:txPr>
        <c:crossAx val="841783151"/>
        <c:crosses val="autoZero"/>
        <c:auto val="1"/>
        <c:lblAlgn val="ctr"/>
        <c:lblOffset val="100"/>
        <c:noMultiLvlLbl val="0"/>
      </c:catAx>
      <c:valAx>
        <c:axId val="841783151"/>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crossAx val="841790223"/>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lv-LV" dirty="0" smtClean="0"/>
              <a:t>Aktivitāšu norises veids</a:t>
            </a:r>
            <a:endParaRPr lang="en-US" dirty="0"/>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skaits</c:v>
                </c:pt>
              </c:strCache>
            </c:strRef>
          </c:tx>
          <c:spPr>
            <a:solidFill>
              <a:schemeClr val="accent1">
                <a:alpha val="85000"/>
              </a:schemeClr>
            </a:solidFill>
            <a:ln w="9525" cap="flat" cmpd="sng" algn="ctr">
              <a:solidFill>
                <a:schemeClr val="lt1">
                  <a:alpha val="50000"/>
                </a:schemeClr>
              </a:solidFill>
              <a:round/>
            </a:ln>
            <a:effectLst/>
          </c:spPr>
          <c:invertIfNegative val="0"/>
          <c:dLbls>
            <c:dLbl>
              <c:idx val="5"/>
              <c:layout/>
              <c:tx>
                <c:rich>
                  <a:bodyPr/>
                  <a:lstStyle/>
                  <a:p>
                    <a:r>
                      <a:rPr lang="en-US" smtClean="0"/>
                      <a:t>4</a:t>
                    </a:r>
                    <a:endParaRPr lang="en-US" dirty="0"/>
                  </a:p>
                </c:rich>
              </c:tx>
              <c:dLblPos val="in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E293-4B31-8BD8-61780D1EEEF8}"/>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Sheet1!$A$2:$A$9</c:f>
              <c:strCache>
                <c:ptCount val="8"/>
                <c:pt idx="0">
                  <c:v>Izrādes</c:v>
                </c:pt>
                <c:pt idx="1">
                  <c:v>Koncerts</c:v>
                </c:pt>
                <c:pt idx="2">
                  <c:v>Kino</c:v>
                </c:pt>
                <c:pt idx="3">
                  <c:v>Radošā darbnīca</c:v>
                </c:pt>
                <c:pt idx="4">
                  <c:v>Izstāde</c:v>
                </c:pt>
                <c:pt idx="5">
                  <c:v>Muzejpedagoģijas nodarbība</c:v>
                </c:pt>
                <c:pt idx="6">
                  <c:v>Lekcija</c:v>
                </c:pt>
                <c:pt idx="7">
                  <c:v>Cits</c:v>
                </c:pt>
              </c:strCache>
            </c:strRef>
          </c:cat>
          <c:val>
            <c:numRef>
              <c:f>Sheet1!$B$2:$B$9</c:f>
              <c:numCache>
                <c:formatCode>General</c:formatCode>
                <c:ptCount val="8"/>
                <c:pt idx="0">
                  <c:v>10</c:v>
                </c:pt>
                <c:pt idx="1">
                  <c:v>1</c:v>
                </c:pt>
                <c:pt idx="2">
                  <c:v>3</c:v>
                </c:pt>
                <c:pt idx="3">
                  <c:v>5</c:v>
                </c:pt>
                <c:pt idx="4">
                  <c:v>18</c:v>
                </c:pt>
                <c:pt idx="5">
                  <c:v>2</c:v>
                </c:pt>
                <c:pt idx="6">
                  <c:v>2</c:v>
                </c:pt>
                <c:pt idx="7">
                  <c:v>2</c:v>
                </c:pt>
              </c:numCache>
            </c:numRef>
          </c:val>
          <c:extLst>
            <c:ext xmlns:c16="http://schemas.microsoft.com/office/drawing/2014/chart" uri="{C3380CC4-5D6E-409C-BE32-E72D297353CC}">
              <c16:uniqueId val="{00000000-E293-4B31-8BD8-61780D1EEEF8}"/>
            </c:ext>
          </c:extLst>
        </c:ser>
        <c:dLbls>
          <c:dLblPos val="inEnd"/>
          <c:showLegendKey val="0"/>
          <c:showVal val="1"/>
          <c:showCatName val="0"/>
          <c:showSerName val="0"/>
          <c:showPercent val="0"/>
          <c:showBubbleSize val="0"/>
        </c:dLbls>
        <c:gapWidth val="65"/>
        <c:axId val="894819631"/>
        <c:axId val="894825871"/>
      </c:barChart>
      <c:catAx>
        <c:axId val="894819631"/>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en-US"/>
          </a:p>
        </c:txPr>
        <c:crossAx val="894825871"/>
        <c:crosses val="autoZero"/>
        <c:auto val="1"/>
        <c:lblAlgn val="ctr"/>
        <c:lblOffset val="100"/>
        <c:noMultiLvlLbl val="0"/>
      </c:catAx>
      <c:valAx>
        <c:axId val="894825871"/>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crossAx val="894819631"/>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lv-LV" dirty="0" smtClean="0"/>
              <a:t>Aktivitāšu norises vieta</a:t>
            </a:r>
            <a:endParaRPr lang="en-US" dirty="0"/>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Skaits</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Sheet1!$A$2:$A$8</c:f>
              <c:strCache>
                <c:ptCount val="7"/>
                <c:pt idx="0">
                  <c:v>Preiļi</c:v>
                </c:pt>
                <c:pt idx="1">
                  <c:v>Līvāni</c:v>
                </c:pt>
                <c:pt idx="2">
                  <c:v>Rēzekne</c:v>
                </c:pt>
                <c:pt idx="3">
                  <c:v>Daugavpils</c:v>
                </c:pt>
                <c:pt idx="4">
                  <c:v>Gulbene</c:v>
                </c:pt>
                <c:pt idx="5">
                  <c:v>Jūrmala</c:v>
                </c:pt>
                <c:pt idx="6">
                  <c:v>RĪGA</c:v>
                </c:pt>
              </c:strCache>
            </c:strRef>
          </c:cat>
          <c:val>
            <c:numRef>
              <c:f>Sheet1!$B$2:$B$8</c:f>
              <c:numCache>
                <c:formatCode>General</c:formatCode>
                <c:ptCount val="7"/>
                <c:pt idx="0">
                  <c:v>17</c:v>
                </c:pt>
                <c:pt idx="1">
                  <c:v>2</c:v>
                </c:pt>
                <c:pt idx="2">
                  <c:v>5</c:v>
                </c:pt>
                <c:pt idx="3">
                  <c:v>2</c:v>
                </c:pt>
                <c:pt idx="4">
                  <c:v>1</c:v>
                </c:pt>
                <c:pt idx="5">
                  <c:v>2</c:v>
                </c:pt>
                <c:pt idx="6">
                  <c:v>9</c:v>
                </c:pt>
              </c:numCache>
            </c:numRef>
          </c:val>
          <c:extLst>
            <c:ext xmlns:c16="http://schemas.microsoft.com/office/drawing/2014/chart" uri="{C3380CC4-5D6E-409C-BE32-E72D297353CC}">
              <c16:uniqueId val="{00000000-875C-4ED6-89A6-EDE219F0E7AF}"/>
            </c:ext>
          </c:extLst>
        </c:ser>
        <c:dLbls>
          <c:dLblPos val="inEnd"/>
          <c:showLegendKey val="0"/>
          <c:showVal val="1"/>
          <c:showCatName val="0"/>
          <c:showSerName val="0"/>
          <c:showPercent val="0"/>
          <c:showBubbleSize val="0"/>
        </c:dLbls>
        <c:gapWidth val="65"/>
        <c:axId val="894825039"/>
        <c:axId val="894805903"/>
      </c:barChart>
      <c:catAx>
        <c:axId val="894825039"/>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en-US"/>
          </a:p>
        </c:txPr>
        <c:crossAx val="894805903"/>
        <c:crosses val="autoZero"/>
        <c:auto val="1"/>
        <c:lblAlgn val="ctr"/>
        <c:lblOffset val="100"/>
        <c:noMultiLvlLbl val="0"/>
      </c:catAx>
      <c:valAx>
        <c:axId val="894805903"/>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crossAx val="894825039"/>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lv-LV"/>
              <a:t>Aktivitāšu norišu skaits pa mēnešiem</a:t>
            </a:r>
            <a:endParaRPr lang="en-US"/>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Skaits</c:v>
                </c:pt>
              </c:strCache>
            </c:strRef>
          </c:tx>
          <c:spPr>
            <a:solidFill>
              <a:schemeClr val="accent1">
                <a:alpha val="85000"/>
              </a:schemeClr>
            </a:solidFill>
            <a:ln w="9525" cap="flat" cmpd="sng" algn="ctr">
              <a:solidFill>
                <a:schemeClr val="lt1">
                  <a:alpha val="50000"/>
                </a:schemeClr>
              </a:solidFill>
              <a:round/>
            </a:ln>
            <a:effectLst/>
          </c:spPr>
          <c:invertIfNegative val="0"/>
          <c:dLbls>
            <c:dLbl>
              <c:idx val="4"/>
              <c:layout/>
              <c:tx>
                <c:rich>
                  <a:bodyPr/>
                  <a:lstStyle/>
                  <a:p>
                    <a:r>
                      <a:rPr lang="en-US" dirty="0" smtClean="0"/>
                      <a:t>23</a:t>
                    </a:r>
                    <a:endParaRPr lang="en-US" dirty="0"/>
                  </a:p>
                </c:rich>
              </c:tx>
              <c:dLblPos val="inEnd"/>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221A-41FE-870D-A8652A3E7891}"/>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Sheet1!$A$2:$A$6</c:f>
              <c:strCache>
                <c:ptCount val="5"/>
                <c:pt idx="0">
                  <c:v>Janvāris</c:v>
                </c:pt>
                <c:pt idx="1">
                  <c:v>Februāris</c:v>
                </c:pt>
                <c:pt idx="2">
                  <c:v>Marts</c:v>
                </c:pt>
                <c:pt idx="3">
                  <c:v>Aprīlis</c:v>
                </c:pt>
                <c:pt idx="4">
                  <c:v>Maijs</c:v>
                </c:pt>
              </c:strCache>
            </c:strRef>
          </c:cat>
          <c:val>
            <c:numRef>
              <c:f>Sheet1!$B$2:$B$6</c:f>
              <c:numCache>
                <c:formatCode>General</c:formatCode>
                <c:ptCount val="5"/>
                <c:pt idx="0">
                  <c:v>1</c:v>
                </c:pt>
                <c:pt idx="1">
                  <c:v>2</c:v>
                </c:pt>
                <c:pt idx="2">
                  <c:v>6</c:v>
                </c:pt>
                <c:pt idx="3">
                  <c:v>6</c:v>
                </c:pt>
                <c:pt idx="4">
                  <c:v>22</c:v>
                </c:pt>
              </c:numCache>
            </c:numRef>
          </c:val>
          <c:extLst>
            <c:ext xmlns:c16="http://schemas.microsoft.com/office/drawing/2014/chart" uri="{C3380CC4-5D6E-409C-BE32-E72D297353CC}">
              <c16:uniqueId val="{00000000-221A-41FE-870D-A8652A3E7891}"/>
            </c:ext>
          </c:extLst>
        </c:ser>
        <c:dLbls>
          <c:dLblPos val="inEnd"/>
          <c:showLegendKey val="0"/>
          <c:showVal val="1"/>
          <c:showCatName val="0"/>
          <c:showSerName val="0"/>
          <c:showPercent val="0"/>
          <c:showBubbleSize val="0"/>
        </c:dLbls>
        <c:gapWidth val="65"/>
        <c:axId val="895559519"/>
        <c:axId val="895571999"/>
      </c:barChart>
      <c:catAx>
        <c:axId val="895559519"/>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en-US"/>
          </a:p>
        </c:txPr>
        <c:crossAx val="895571999"/>
        <c:crosses val="autoZero"/>
        <c:auto val="1"/>
        <c:lblAlgn val="ctr"/>
        <c:lblOffset val="100"/>
        <c:noMultiLvlLbl val="0"/>
      </c:catAx>
      <c:valAx>
        <c:axId val="895571999"/>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crossAx val="895559519"/>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lv-LV"/>
              <a:t>Audzēkņu dalība programmas aktivitātēs</a:t>
            </a:r>
            <a:endParaRPr lang="en-US"/>
          </a:p>
        </c:rich>
      </c:tx>
      <c:layout/>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barChart>
        <c:barDir val="bar"/>
        <c:grouping val="clustered"/>
        <c:varyColors val="0"/>
        <c:ser>
          <c:idx val="0"/>
          <c:order val="0"/>
          <c:tx>
            <c:strRef>
              <c:f>Sheet1!$B$1</c:f>
              <c:strCache>
                <c:ptCount val="1"/>
                <c:pt idx="0">
                  <c:v>Unikālo skolēnu skaits</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Sheet1!$A$2:$A$5</c:f>
              <c:strCache>
                <c:ptCount val="4"/>
                <c:pt idx="0">
                  <c:v>1.-4.klašu skolēni</c:v>
                </c:pt>
                <c:pt idx="1">
                  <c:v>5.-6.klašu skolēni</c:v>
                </c:pt>
                <c:pt idx="2">
                  <c:v>7.-9.klašu skolēni</c:v>
                </c:pt>
                <c:pt idx="3">
                  <c:v>10.-12.klašu skolēni</c:v>
                </c:pt>
              </c:strCache>
            </c:strRef>
          </c:cat>
          <c:val>
            <c:numRef>
              <c:f>Sheet1!$B$2:$B$5</c:f>
              <c:numCache>
                <c:formatCode>General</c:formatCode>
                <c:ptCount val="4"/>
                <c:pt idx="0">
                  <c:v>328</c:v>
                </c:pt>
                <c:pt idx="1">
                  <c:v>174</c:v>
                </c:pt>
                <c:pt idx="2">
                  <c:v>248</c:v>
                </c:pt>
                <c:pt idx="3">
                  <c:v>181</c:v>
                </c:pt>
              </c:numCache>
            </c:numRef>
          </c:val>
          <c:extLst>
            <c:ext xmlns:c16="http://schemas.microsoft.com/office/drawing/2014/chart" uri="{C3380CC4-5D6E-409C-BE32-E72D297353CC}">
              <c16:uniqueId val="{00000000-CCE0-4329-AE3C-B9ABE06675CC}"/>
            </c:ext>
          </c:extLst>
        </c:ser>
        <c:ser>
          <c:idx val="1"/>
          <c:order val="1"/>
          <c:tx>
            <c:strRef>
              <c:f>Sheet1!$C$1</c:f>
              <c:strCache>
                <c:ptCount val="1"/>
                <c:pt idx="0">
                  <c:v>Piedalījās</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Sheet1!$A$2:$A$5</c:f>
              <c:strCache>
                <c:ptCount val="4"/>
                <c:pt idx="0">
                  <c:v>1.-4.klašu skolēni</c:v>
                </c:pt>
                <c:pt idx="1">
                  <c:v>5.-6.klašu skolēni</c:v>
                </c:pt>
                <c:pt idx="2">
                  <c:v>7.-9.klašu skolēni</c:v>
                </c:pt>
                <c:pt idx="3">
                  <c:v>10.-12.klašu skolēni</c:v>
                </c:pt>
              </c:strCache>
            </c:strRef>
          </c:cat>
          <c:val>
            <c:numRef>
              <c:f>Sheet1!$C$2:$C$5</c:f>
              <c:numCache>
                <c:formatCode>General</c:formatCode>
                <c:ptCount val="4"/>
                <c:pt idx="0">
                  <c:v>587</c:v>
                </c:pt>
                <c:pt idx="1">
                  <c:v>332</c:v>
                </c:pt>
                <c:pt idx="2">
                  <c:v>455</c:v>
                </c:pt>
                <c:pt idx="3">
                  <c:v>246</c:v>
                </c:pt>
              </c:numCache>
            </c:numRef>
          </c:val>
          <c:extLst>
            <c:ext xmlns:c16="http://schemas.microsoft.com/office/drawing/2014/chart" uri="{C3380CC4-5D6E-409C-BE32-E72D297353CC}">
              <c16:uniqueId val="{00000001-CCE0-4329-AE3C-B9ABE06675CC}"/>
            </c:ext>
          </c:extLst>
        </c:ser>
        <c:dLbls>
          <c:dLblPos val="inEnd"/>
          <c:showLegendKey val="0"/>
          <c:showVal val="1"/>
          <c:showCatName val="0"/>
          <c:showSerName val="0"/>
          <c:showPercent val="0"/>
          <c:showBubbleSize val="0"/>
        </c:dLbls>
        <c:gapWidth val="65"/>
        <c:axId val="895568671"/>
        <c:axId val="895563679"/>
      </c:barChart>
      <c:catAx>
        <c:axId val="895568671"/>
        <c:scaling>
          <c:orientation val="minMax"/>
        </c:scaling>
        <c:delete val="0"/>
        <c:axPos val="l"/>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en-US"/>
          </a:p>
        </c:txPr>
        <c:crossAx val="895563679"/>
        <c:crosses val="autoZero"/>
        <c:auto val="1"/>
        <c:lblAlgn val="ctr"/>
        <c:lblOffset val="100"/>
        <c:noMultiLvlLbl val="0"/>
      </c:catAx>
      <c:valAx>
        <c:axId val="895563679"/>
        <c:scaling>
          <c:orientation val="minMax"/>
        </c:scaling>
        <c:delete val="0"/>
        <c:axPos val="b"/>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crossAx val="895568671"/>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4.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6.xml><?xml version="1.0" encoding="utf-8"?>
<cs:chartStyle xmlns:cs="http://schemas.microsoft.com/office/drawing/2012/chartStyle" xmlns:a="http://schemas.openxmlformats.org/drawingml/2006/main" id="21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3FEC43-2F65-47B5-803F-1B6E478FDA8D}" type="datetimeFigureOut">
              <a:rPr lang="en-US" smtClean="0"/>
              <a:t>11/21/2019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15EBCF-22BA-4D88-8C40-7F1A078067EC}" type="slidenum">
              <a:rPr lang="en-US" smtClean="0"/>
              <a:t>‹#›</a:t>
            </a:fld>
            <a:endParaRPr lang="en-US"/>
          </a:p>
        </p:txBody>
      </p:sp>
    </p:spTree>
    <p:extLst>
      <p:ext uri="{BB962C8B-B14F-4D97-AF65-F5344CB8AC3E}">
        <p14:creationId xmlns:p14="http://schemas.microsoft.com/office/powerpoint/2010/main" val="1811179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ECCCB4-FC06-4B38-A3A9-592B0C1081BD}" type="slidenum">
              <a:rPr lang="en-US" smtClean="0"/>
              <a:t>1</a:t>
            </a:fld>
            <a:endParaRPr lang="en-US"/>
          </a:p>
        </p:txBody>
      </p:sp>
    </p:spTree>
    <p:extLst>
      <p:ext uri="{BB962C8B-B14F-4D97-AF65-F5344CB8AC3E}">
        <p14:creationId xmlns:p14="http://schemas.microsoft.com/office/powerpoint/2010/main" val="37998445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1ECCCB4-FC06-4B38-A3A9-592B0C1081BD}" type="slidenum">
              <a:rPr lang="en-US" smtClean="0"/>
              <a:t>15</a:t>
            </a:fld>
            <a:endParaRPr lang="en-US"/>
          </a:p>
        </p:txBody>
      </p:sp>
    </p:spTree>
    <p:extLst>
      <p:ext uri="{BB962C8B-B14F-4D97-AF65-F5344CB8AC3E}">
        <p14:creationId xmlns:p14="http://schemas.microsoft.com/office/powerpoint/2010/main" val="41055130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D70D3DD-F731-4469-9373-143C2D81FAEB}"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383592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70D3DD-F731-4469-9373-143C2D81FAEB}"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3693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70D3DD-F731-4469-9373-143C2D81FAEB}"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850018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D70D3DD-F731-4469-9373-143C2D81FAEB}" type="datetimeFigureOut">
              <a:rPr lang="en-US" smtClean="0"/>
              <a:t>11/21/2019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1386991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D70D3DD-F731-4469-9373-143C2D81FAEB}" type="datetimeFigureOut">
              <a:rPr lang="en-US" smtClean="0"/>
              <a:t>11/21/2019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138002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D70D3DD-F731-4469-9373-143C2D81FAEB}" type="datetimeFigureOut">
              <a:rPr lang="en-US" smtClean="0"/>
              <a:t>11/21/2019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4270600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0D3DD-F731-4469-9373-143C2D81FAEB}" type="datetimeFigureOut">
              <a:rPr lang="en-US" smtClean="0"/>
              <a:t>11/21/2019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36288592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0D3DD-F731-4469-9373-143C2D81FAEB}" type="datetimeFigureOut">
              <a:rPr lang="en-US" smtClean="0"/>
              <a:t>11/21/2019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1611920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70D3DD-F731-4469-9373-143C2D81FAEB}" type="datetimeFigureOut">
              <a:rPr lang="en-US" smtClean="0"/>
              <a:t>11/21/2019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5804068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70D3DD-F731-4469-9373-143C2D81FAEB}"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2011660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D70D3DD-F731-4469-9373-143C2D81FAEB}" type="datetimeFigureOut">
              <a:rPr lang="en-US" smtClean="0"/>
              <a:t>11/21/2019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241D1B-0378-46CB-B50C-DF5724BC1CDA}" type="slidenum">
              <a:rPr lang="en-US" smtClean="0"/>
              <a:t>‹#›</a:t>
            </a:fld>
            <a:endParaRPr lang="en-US"/>
          </a:p>
        </p:txBody>
      </p:sp>
    </p:spTree>
    <p:extLst>
      <p:ext uri="{BB962C8B-B14F-4D97-AF65-F5344CB8AC3E}">
        <p14:creationId xmlns:p14="http://schemas.microsoft.com/office/powerpoint/2010/main" val="2796567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0D3DD-F731-4469-9373-143C2D81FAEB}" type="datetimeFigureOut">
              <a:rPr lang="en-US" smtClean="0"/>
              <a:t>11/21/2019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241D1B-0378-46CB-B50C-DF5724BC1CDA}" type="slidenum">
              <a:rPr lang="en-US" smtClean="0"/>
              <a:t>‹#›</a:t>
            </a:fld>
            <a:endParaRPr lang="en-US"/>
          </a:p>
        </p:txBody>
      </p:sp>
    </p:spTree>
    <p:extLst>
      <p:ext uri="{BB962C8B-B14F-4D97-AF65-F5344CB8AC3E}">
        <p14:creationId xmlns:p14="http://schemas.microsoft.com/office/powerpoint/2010/main" val="19443505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s://lv100.lv/programma/latvijas-skolas-soma/"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chart" Target="../charts/chart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6829" y="2070538"/>
            <a:ext cx="10856422" cy="1188575"/>
          </a:xfrm>
        </p:spPr>
        <p:txBody>
          <a:bodyPr>
            <a:noAutofit/>
          </a:bodyPr>
          <a:lstStyle/>
          <a:p>
            <a:r>
              <a:rPr lang="lv-LV" sz="6600" b="1" dirty="0" smtClean="0">
                <a:solidFill>
                  <a:schemeClr val="accent1">
                    <a:lumMod val="50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rPr>
              <a:t>LATVIJAS SKOLAS SOMA</a:t>
            </a:r>
            <a:endParaRPr lang="en-US" sz="6600" dirty="0">
              <a:solidFill>
                <a:schemeClr val="accent1">
                  <a:lumMod val="50000"/>
                </a:schemeClr>
              </a:solidFill>
              <a:effectLst>
                <a:outerShdw blurRad="38100" dist="38100" dir="2700000" algn="tl">
                  <a:srgbClr val="000000">
                    <a:alpha val="43137"/>
                  </a:srgbClr>
                </a:outerShdw>
              </a:effectLst>
              <a:latin typeface="Tahoma" panose="020B0604030504040204" pitchFamily="34" charset="0"/>
              <a:ea typeface="Tahoma" panose="020B0604030504040204" pitchFamily="34" charset="0"/>
              <a:cs typeface="Tahoma" panose="020B0604030504040204" pitchFamily="34" charset="0"/>
            </a:endParaRPr>
          </a:p>
        </p:txBody>
      </p:sp>
      <p:sp>
        <p:nvSpPr>
          <p:cNvPr id="6" name="Subtitle 2"/>
          <p:cNvSpPr txBox="1">
            <a:spLocks/>
          </p:cNvSpPr>
          <p:nvPr/>
        </p:nvSpPr>
        <p:spPr>
          <a:xfrm>
            <a:off x="1434613" y="1499191"/>
            <a:ext cx="9144000" cy="853583"/>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lv-LV" sz="3600" dirty="0" smtClean="0">
                <a:solidFill>
                  <a:schemeClr val="tx2">
                    <a:lumMod val="50000"/>
                  </a:schemeClr>
                </a:solidFill>
              </a:rPr>
              <a:t>PROGRAMMA</a:t>
            </a:r>
            <a:endParaRPr lang="en-US" sz="3600" dirty="0">
              <a:solidFill>
                <a:schemeClr val="tx2">
                  <a:lumMod val="50000"/>
                </a:schemeClr>
              </a:solidFill>
            </a:endParaRPr>
          </a:p>
        </p:txBody>
      </p:sp>
      <p:sp>
        <p:nvSpPr>
          <p:cNvPr id="7" name="Subtitle 2"/>
          <p:cNvSpPr txBox="1">
            <a:spLocks/>
          </p:cNvSpPr>
          <p:nvPr/>
        </p:nvSpPr>
        <p:spPr>
          <a:xfrm>
            <a:off x="1434613" y="5174455"/>
            <a:ext cx="9626138" cy="81464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pPr>
            <a:r>
              <a:rPr lang="lv-LV" sz="1800" cap="small" dirty="0" smtClean="0">
                <a:solidFill>
                  <a:schemeClr val="tx2">
                    <a:lumMod val="50000"/>
                  </a:schemeClr>
                </a:solidFill>
              </a:rPr>
              <a:t>Iestāžu vadītāju SAPULCE Preiļu novada domē</a:t>
            </a:r>
            <a:endParaRPr lang="en-US" sz="1800" cap="small" dirty="0">
              <a:solidFill>
                <a:schemeClr val="tx2">
                  <a:lumMod val="50000"/>
                </a:schemeClr>
              </a:solidFill>
            </a:endParaRPr>
          </a:p>
          <a:p>
            <a:pPr>
              <a:lnSpc>
                <a:spcPct val="100000"/>
              </a:lnSpc>
            </a:pPr>
            <a:r>
              <a:rPr lang="lv-LV" sz="1800" cap="small" dirty="0" smtClean="0">
                <a:solidFill>
                  <a:schemeClr val="tx2">
                    <a:lumMod val="50000"/>
                  </a:schemeClr>
                </a:solidFill>
              </a:rPr>
              <a:t>2019.gada 27.augusts</a:t>
            </a:r>
          </a:p>
        </p:txBody>
      </p:sp>
      <p:pic>
        <p:nvPicPr>
          <p:cNvPr id="8" name="Picture 7"/>
          <p:cNvPicPr>
            <a:picLocks noChangeAspect="1"/>
          </p:cNvPicPr>
          <p:nvPr/>
        </p:nvPicPr>
        <p:blipFill>
          <a:blip r:embed="rId3" cstate="print">
            <a:clrChange>
              <a:clrFrom>
                <a:srgbClr val="FAF6F3"/>
              </a:clrFrom>
              <a:clrTo>
                <a:srgbClr val="FAF6F3">
                  <a:alpha val="0"/>
                </a:srgbClr>
              </a:clrTo>
            </a:clrChange>
            <a:extLst>
              <a:ext uri="{28A0092B-C50C-407E-A947-70E740481C1C}">
                <a14:useLocalDpi xmlns:a14="http://schemas.microsoft.com/office/drawing/2010/main" val="0"/>
              </a:ext>
            </a:extLst>
          </a:blip>
          <a:stretch>
            <a:fillRect/>
          </a:stretch>
        </p:blipFill>
        <p:spPr>
          <a:xfrm>
            <a:off x="8069231" y="180387"/>
            <a:ext cx="3970020" cy="1065276"/>
          </a:xfrm>
          <a:prstGeom prst="rect">
            <a:avLst/>
          </a:prstGeom>
        </p:spPr>
      </p:pic>
      <p:sp>
        <p:nvSpPr>
          <p:cNvPr id="9" name="Subtitle 2"/>
          <p:cNvSpPr txBox="1">
            <a:spLocks/>
          </p:cNvSpPr>
          <p:nvPr/>
        </p:nvSpPr>
        <p:spPr>
          <a:xfrm>
            <a:off x="1434613" y="3511299"/>
            <a:ext cx="9144000" cy="97259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lv-LV" dirty="0" smtClean="0">
                <a:latin typeface="Tahoma" panose="020B0604030504040204" pitchFamily="34" charset="0"/>
                <a:ea typeface="Tahoma" panose="020B0604030504040204" pitchFamily="34" charset="0"/>
                <a:cs typeface="Tahoma" panose="020B0604030504040204" pitchFamily="34" charset="0"/>
              </a:rPr>
              <a:t>2018./2019.mācību gada II pusgads</a:t>
            </a:r>
          </a:p>
          <a:p>
            <a:r>
              <a:rPr lang="lv-LV" b="1" dirty="0" smtClean="0">
                <a:latin typeface="Tahoma" panose="020B0604030504040204" pitchFamily="34" charset="0"/>
                <a:ea typeface="Tahoma" panose="020B0604030504040204" pitchFamily="34" charset="0"/>
                <a:cs typeface="Tahoma" panose="020B0604030504040204" pitchFamily="34" charset="0"/>
              </a:rPr>
              <a:t>01.01.-21.06.2019.</a:t>
            </a:r>
            <a:endParaRPr lang="en-US" b="1"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8388229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79763" y="2774518"/>
            <a:ext cx="7840288" cy="821718"/>
          </a:xfrm>
        </p:spPr>
        <p:txBody>
          <a:bodyPr/>
          <a:lstStyle/>
          <a:p>
            <a:r>
              <a:rPr lang="lv-LV" dirty="0" smtClean="0"/>
              <a:t>Programma tiek īstenota:</a:t>
            </a:r>
            <a:endParaRPr lang="en-US" dirty="0"/>
          </a:p>
        </p:txBody>
      </p:sp>
      <p:sp>
        <p:nvSpPr>
          <p:cNvPr id="3" name="Content Placeholder 2"/>
          <p:cNvSpPr>
            <a:spLocks noGrp="1"/>
          </p:cNvSpPr>
          <p:nvPr>
            <p:ph idx="1"/>
          </p:nvPr>
        </p:nvSpPr>
        <p:spPr>
          <a:xfrm>
            <a:off x="2884516" y="3596236"/>
            <a:ext cx="7913717" cy="2729750"/>
          </a:xfrm>
        </p:spPr>
        <p:txBody>
          <a:bodyPr/>
          <a:lstStyle/>
          <a:p>
            <a:r>
              <a:rPr lang="lv-LV" dirty="0" smtClean="0"/>
              <a:t>Preiļu 1.pamatskolā</a:t>
            </a:r>
          </a:p>
          <a:p>
            <a:r>
              <a:rPr lang="lv-LV" dirty="0" smtClean="0"/>
              <a:t>Preiļu 2.vidusskolā</a:t>
            </a:r>
          </a:p>
          <a:p>
            <a:r>
              <a:rPr lang="lv-LV" dirty="0" smtClean="0"/>
              <a:t>Jāņa Eglīša Preiļu Valsts ģimnāzijā</a:t>
            </a:r>
          </a:p>
          <a:p>
            <a:r>
              <a:rPr lang="lv-LV" dirty="0" smtClean="0"/>
              <a:t>Pelēču pamatskolā</a:t>
            </a:r>
          </a:p>
          <a:p>
            <a:r>
              <a:rPr lang="lv-LV" dirty="0" smtClean="0"/>
              <a:t>Salas pamatskolā</a:t>
            </a:r>
            <a:endParaRPr lang="en-US" dirty="0"/>
          </a:p>
        </p:txBody>
      </p:sp>
      <p:sp>
        <p:nvSpPr>
          <p:cNvPr id="4" name="Title 1"/>
          <p:cNvSpPr txBox="1">
            <a:spLocks/>
          </p:cNvSpPr>
          <p:nvPr/>
        </p:nvSpPr>
        <p:spPr>
          <a:xfrm>
            <a:off x="838200" y="681644"/>
            <a:ext cx="10515600" cy="100904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lv-LV" dirty="0" smtClean="0"/>
              <a:t>Mērķauditorija:</a:t>
            </a:r>
            <a:endParaRPr lang="en-US" dirty="0"/>
          </a:p>
        </p:txBody>
      </p:sp>
      <p:sp>
        <p:nvSpPr>
          <p:cNvPr id="5" name="Content Placeholder 2"/>
          <p:cNvSpPr txBox="1">
            <a:spLocks/>
          </p:cNvSpPr>
          <p:nvPr/>
        </p:nvSpPr>
        <p:spPr>
          <a:xfrm>
            <a:off x="838200" y="1690688"/>
            <a:ext cx="10515600" cy="10838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lv-LV" dirty="0" smtClean="0"/>
              <a:t>Preiļu novada izglītības iestāžu izglītojamie, kas </a:t>
            </a:r>
            <a:r>
              <a:rPr lang="lv-LV" b="1" dirty="0" smtClean="0"/>
              <a:t>KLĀTIENĒ apgūst pamata vai vidējās izglītības programmas</a:t>
            </a:r>
            <a:endParaRPr lang="en-US" b="1" dirty="0"/>
          </a:p>
        </p:txBody>
      </p:sp>
      <p:pic>
        <p:nvPicPr>
          <p:cNvPr id="6" name="Picture 5"/>
          <p:cNvPicPr>
            <a:picLocks noChangeAspect="1"/>
          </p:cNvPicPr>
          <p:nvPr/>
        </p:nvPicPr>
        <p:blipFill>
          <a:blip r:embed="rId2" cstate="print">
            <a:clrChange>
              <a:clrFrom>
                <a:srgbClr val="FAF6F3"/>
              </a:clrFrom>
              <a:clrTo>
                <a:srgbClr val="FAF6F3">
                  <a:alpha val="0"/>
                </a:srgbClr>
              </a:clrTo>
            </a:clrChange>
            <a:extLst>
              <a:ext uri="{28A0092B-C50C-407E-A947-70E740481C1C}">
                <a14:useLocalDpi xmlns:a14="http://schemas.microsoft.com/office/drawing/2010/main" val="0"/>
              </a:ext>
            </a:extLst>
          </a:blip>
          <a:stretch>
            <a:fillRect/>
          </a:stretch>
        </p:blipFill>
        <p:spPr>
          <a:xfrm>
            <a:off x="8221980" y="9331"/>
            <a:ext cx="3970020" cy="1065276"/>
          </a:xfrm>
          <a:prstGeom prst="rect">
            <a:avLst/>
          </a:prstGeom>
        </p:spPr>
      </p:pic>
    </p:spTree>
    <p:extLst>
      <p:ext uri="{BB962C8B-B14F-4D97-AF65-F5344CB8AC3E}">
        <p14:creationId xmlns:p14="http://schemas.microsoft.com/office/powerpoint/2010/main" val="1520059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94067"/>
            <a:ext cx="10515600" cy="3832166"/>
          </a:xfrm>
        </p:spPr>
        <p:txBody>
          <a:bodyPr>
            <a:normAutofit fontScale="92500" lnSpcReduction="10000"/>
          </a:bodyPr>
          <a:lstStyle/>
          <a:p>
            <a:r>
              <a:rPr lang="lv-LV" sz="3000" dirty="0"/>
              <a:t>Programma „Latvijas skolas soma” ir mācību procesa sastāvdaļa, kas </a:t>
            </a:r>
            <a:r>
              <a:rPr lang="lv-LV" sz="3000" b="1" dirty="0"/>
              <a:t>neaizstāj, bet papildina</a:t>
            </a:r>
            <a:r>
              <a:rPr lang="lv-LV" sz="3000" dirty="0"/>
              <a:t> jau esošās skolās notiekošās mācību un audzināšanas aktivitātes.</a:t>
            </a:r>
          </a:p>
          <a:p>
            <a:r>
              <a:rPr lang="lv-LV" sz="3000" dirty="0" smtClean="0"/>
              <a:t>programma sedz tādu pasākumu izmaksas, kas saistīti ar </a:t>
            </a:r>
            <a:r>
              <a:rPr lang="lv-LV" sz="3000" b="1" dirty="0" smtClean="0"/>
              <a:t>mācību un audzināšanas darba saturu</a:t>
            </a:r>
            <a:r>
              <a:rPr lang="lv-LV" sz="3000" dirty="0" smtClean="0"/>
              <a:t> un dod iespēju izglītojamajiem </a:t>
            </a:r>
            <a:r>
              <a:rPr lang="lv-LV" sz="3000" b="1" dirty="0" smtClean="0"/>
              <a:t>klātienē</a:t>
            </a:r>
            <a:r>
              <a:rPr lang="lv-LV" sz="3000" dirty="0" smtClean="0"/>
              <a:t> </a:t>
            </a:r>
            <a:r>
              <a:rPr lang="lv-LV" sz="3000" b="1" dirty="0" smtClean="0"/>
              <a:t>iepazīt Latviju mākslas un kultūras norisēs </a:t>
            </a:r>
            <a:r>
              <a:rPr lang="lv-LV" sz="3000" dirty="0" smtClean="0"/>
              <a:t>(skatuves mākslā, mūzikā, vizuālajā mākslā, literatūrā, dejā, arhitektūrā, dizainā un kino), tai skaitā izzināt Latvijas valstiskuma attīstības un saglabāšanas liecības, Latvijas kultūrainavu, kultūras vērtības un laikmetīgās izpausmes, vēsturisko mantojumu un radošās industrijas.</a:t>
            </a:r>
          </a:p>
        </p:txBody>
      </p:sp>
      <p:sp>
        <p:nvSpPr>
          <p:cNvPr id="6" name="Title 5"/>
          <p:cNvSpPr>
            <a:spLocks noGrp="1"/>
          </p:cNvSpPr>
          <p:nvPr>
            <p:ph type="title"/>
          </p:nvPr>
        </p:nvSpPr>
        <p:spPr>
          <a:xfrm>
            <a:off x="838200" y="955329"/>
            <a:ext cx="10515600" cy="1325563"/>
          </a:xfrm>
        </p:spPr>
        <p:txBody>
          <a:bodyPr/>
          <a:lstStyle/>
          <a:p>
            <a:r>
              <a:rPr lang="lv-LV" dirty="0" smtClean="0"/>
              <a:t>Darbības principi (1):</a:t>
            </a:r>
            <a:endParaRPr lang="en-US" dirty="0"/>
          </a:p>
        </p:txBody>
      </p:sp>
      <p:pic>
        <p:nvPicPr>
          <p:cNvPr id="7" name="Picture 6"/>
          <p:cNvPicPr>
            <a:picLocks noChangeAspect="1"/>
          </p:cNvPicPr>
          <p:nvPr/>
        </p:nvPicPr>
        <p:blipFill>
          <a:blip r:embed="rId2" cstate="print">
            <a:clrChange>
              <a:clrFrom>
                <a:srgbClr val="FAF6F3"/>
              </a:clrFrom>
              <a:clrTo>
                <a:srgbClr val="FAF6F3">
                  <a:alpha val="0"/>
                </a:srgbClr>
              </a:clrTo>
            </a:clrChange>
            <a:extLst>
              <a:ext uri="{28A0092B-C50C-407E-A947-70E740481C1C}">
                <a14:useLocalDpi xmlns:a14="http://schemas.microsoft.com/office/drawing/2010/main" val="0"/>
              </a:ext>
            </a:extLst>
          </a:blip>
          <a:stretch>
            <a:fillRect/>
          </a:stretch>
        </p:blipFill>
        <p:spPr>
          <a:xfrm>
            <a:off x="8221980" y="0"/>
            <a:ext cx="3970020" cy="1065276"/>
          </a:xfrm>
          <a:prstGeom prst="rect">
            <a:avLst/>
          </a:prstGeom>
        </p:spPr>
      </p:pic>
    </p:spTree>
    <p:extLst>
      <p:ext uri="{BB962C8B-B14F-4D97-AF65-F5344CB8AC3E}">
        <p14:creationId xmlns:p14="http://schemas.microsoft.com/office/powerpoint/2010/main" val="36044037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44438"/>
            <a:ext cx="10515600" cy="4023358"/>
          </a:xfrm>
        </p:spPr>
        <p:txBody>
          <a:bodyPr>
            <a:normAutofit fontScale="92500" lnSpcReduction="10000"/>
          </a:bodyPr>
          <a:lstStyle/>
          <a:p>
            <a:r>
              <a:rPr lang="lv-LV" dirty="0" smtClean="0"/>
              <a:t>Finansējuma saņēmējs nodrošina </a:t>
            </a:r>
            <a:r>
              <a:rPr lang="lv-LV" b="1" dirty="0" smtClean="0"/>
              <a:t>katram skolēnam </a:t>
            </a:r>
            <a:r>
              <a:rPr lang="lv-LV" dirty="0" smtClean="0"/>
              <a:t>iespēju </a:t>
            </a:r>
            <a:r>
              <a:rPr lang="lv-LV" b="1" dirty="0" smtClean="0"/>
              <a:t>vismaz vienu reizi </a:t>
            </a:r>
            <a:r>
              <a:rPr lang="lv-LV" dirty="0" smtClean="0"/>
              <a:t>mācību semestra laikā apmeklēt kādu –programmas mērķiem atbilstošu – pasākumu.</a:t>
            </a:r>
          </a:p>
          <a:p>
            <a:r>
              <a:rPr lang="lv-LV" dirty="0" smtClean="0"/>
              <a:t>Programmas </a:t>
            </a:r>
            <a:r>
              <a:rPr lang="lv-LV" dirty="0"/>
              <a:t>norišu finansēšanai </a:t>
            </a:r>
            <a:r>
              <a:rPr lang="lv-LV" b="1" dirty="0"/>
              <a:t>nav atļauts</a:t>
            </a:r>
            <a:r>
              <a:rPr lang="lv-LV" dirty="0"/>
              <a:t> piesaistīt vecāku vai skolēnu līdzfinansējumu, </a:t>
            </a:r>
            <a:r>
              <a:rPr lang="lv-LV" dirty="0" smtClean="0"/>
              <a:t>bet </a:t>
            </a:r>
            <a:r>
              <a:rPr lang="lv-LV" dirty="0"/>
              <a:t>to ir atļauts kombinēt ar citu veidu līdzfinansējumu </a:t>
            </a:r>
            <a:r>
              <a:rPr lang="lv-LV" sz="2600" i="1" dirty="0"/>
              <a:t>(piemēram, nosedzot transporta izmaksas no pašvaldības, skolas fonda, citu projektu u. tml. finansējuma).</a:t>
            </a:r>
            <a:endParaRPr lang="lv-LV" sz="2600" b="1" i="1" dirty="0" smtClean="0"/>
          </a:p>
          <a:p>
            <a:r>
              <a:rPr lang="en-US" dirty="0"/>
              <a:t>„Latvijas </a:t>
            </a:r>
            <a:r>
              <a:rPr lang="en-US" dirty="0" err="1"/>
              <a:t>skolas</a:t>
            </a:r>
            <a:r>
              <a:rPr lang="en-US" dirty="0"/>
              <a:t> soma” </a:t>
            </a:r>
            <a:r>
              <a:rPr lang="en-US" dirty="0" err="1"/>
              <a:t>norisēm</a:t>
            </a:r>
            <a:r>
              <a:rPr lang="en-US" dirty="0"/>
              <a:t> </a:t>
            </a:r>
            <a:r>
              <a:rPr lang="en-US" dirty="0" err="1"/>
              <a:t>ir</a:t>
            </a:r>
            <a:r>
              <a:rPr lang="en-US" dirty="0"/>
              <a:t> </a:t>
            </a:r>
            <a:r>
              <a:rPr lang="en-US" dirty="0" err="1"/>
              <a:t>jābūt</a:t>
            </a:r>
            <a:r>
              <a:rPr lang="en-US" dirty="0"/>
              <a:t> </a:t>
            </a:r>
            <a:r>
              <a:rPr lang="en-US" b="1" dirty="0" err="1"/>
              <a:t>tieši</a:t>
            </a:r>
            <a:r>
              <a:rPr lang="en-US" b="1" dirty="0"/>
              <a:t> </a:t>
            </a:r>
            <a:r>
              <a:rPr lang="en-US" b="1" dirty="0" err="1"/>
              <a:t>saistītām</a:t>
            </a:r>
            <a:r>
              <a:rPr lang="en-US" b="1" dirty="0"/>
              <a:t> </a:t>
            </a:r>
            <a:r>
              <a:rPr lang="en-US" dirty="0" err="1"/>
              <a:t>ar</a:t>
            </a:r>
            <a:r>
              <a:rPr lang="en-US" dirty="0"/>
              <a:t> </a:t>
            </a:r>
            <a:r>
              <a:rPr lang="en-US" dirty="0" err="1"/>
              <a:t>mācību</a:t>
            </a:r>
            <a:r>
              <a:rPr lang="en-US" dirty="0"/>
              <a:t> un </a:t>
            </a:r>
            <a:r>
              <a:rPr lang="en-US" dirty="0" err="1"/>
              <a:t>audzināšanas</a:t>
            </a:r>
            <a:r>
              <a:rPr lang="en-US" dirty="0"/>
              <a:t> </a:t>
            </a:r>
            <a:r>
              <a:rPr lang="en-US" dirty="0" err="1"/>
              <a:t>darba</a:t>
            </a:r>
            <a:r>
              <a:rPr lang="en-US" dirty="0"/>
              <a:t> </a:t>
            </a:r>
            <a:r>
              <a:rPr lang="en-US" dirty="0" err="1"/>
              <a:t>saturu</a:t>
            </a:r>
            <a:r>
              <a:rPr lang="en-US" dirty="0"/>
              <a:t>; </a:t>
            </a:r>
            <a:r>
              <a:rPr lang="en-US" dirty="0" err="1"/>
              <a:t>šī</a:t>
            </a:r>
            <a:r>
              <a:rPr lang="en-US" dirty="0"/>
              <a:t> </a:t>
            </a:r>
            <a:r>
              <a:rPr lang="en-US" dirty="0" err="1"/>
              <a:t>saikne</a:t>
            </a:r>
            <a:r>
              <a:rPr lang="en-US" dirty="0"/>
              <a:t> </a:t>
            </a:r>
            <a:r>
              <a:rPr lang="en-US" dirty="0" err="1"/>
              <a:t>jāīsteno</a:t>
            </a:r>
            <a:r>
              <a:rPr lang="en-US" dirty="0"/>
              <a:t> </a:t>
            </a:r>
            <a:r>
              <a:rPr lang="en-US" dirty="0" err="1"/>
              <a:t>ar</a:t>
            </a:r>
            <a:r>
              <a:rPr lang="en-US" dirty="0"/>
              <a:t> „</a:t>
            </a:r>
            <a:r>
              <a:rPr lang="en-US" dirty="0" err="1"/>
              <a:t>pirms</a:t>
            </a:r>
            <a:r>
              <a:rPr lang="en-US" dirty="0"/>
              <a:t>” un „</a:t>
            </a:r>
            <a:r>
              <a:rPr lang="en-US" dirty="0" err="1"/>
              <a:t>pēc</a:t>
            </a:r>
            <a:r>
              <a:rPr lang="en-US" dirty="0"/>
              <a:t>” </a:t>
            </a:r>
            <a:r>
              <a:rPr lang="en-US" dirty="0" err="1"/>
              <a:t>aktivitātēm</a:t>
            </a:r>
            <a:r>
              <a:rPr lang="en-US" dirty="0"/>
              <a:t> </a:t>
            </a:r>
            <a:r>
              <a:rPr lang="en-US" dirty="0" err="1"/>
              <a:t>vienā</a:t>
            </a:r>
            <a:r>
              <a:rPr lang="en-US" dirty="0"/>
              <a:t> </a:t>
            </a:r>
            <a:r>
              <a:rPr lang="en-US" dirty="0" err="1"/>
              <a:t>vai</a:t>
            </a:r>
            <a:r>
              <a:rPr lang="en-US" dirty="0"/>
              <a:t> </a:t>
            </a:r>
            <a:r>
              <a:rPr lang="en-US" dirty="0" err="1"/>
              <a:t>vairākās</a:t>
            </a:r>
            <a:r>
              <a:rPr lang="en-US" dirty="0"/>
              <a:t> </a:t>
            </a:r>
            <a:r>
              <a:rPr lang="en-US" dirty="0" err="1"/>
              <a:t>mācību</a:t>
            </a:r>
            <a:r>
              <a:rPr lang="en-US" dirty="0"/>
              <a:t> </a:t>
            </a:r>
            <a:r>
              <a:rPr lang="en-US" dirty="0" err="1"/>
              <a:t>satura</a:t>
            </a:r>
            <a:r>
              <a:rPr lang="en-US" dirty="0"/>
              <a:t> </a:t>
            </a:r>
            <a:r>
              <a:rPr lang="en-US" dirty="0" err="1"/>
              <a:t>jomās</a:t>
            </a:r>
            <a:r>
              <a:rPr lang="en-US" dirty="0"/>
              <a:t> un/</a:t>
            </a:r>
            <a:r>
              <a:rPr lang="en-US" dirty="0" err="1"/>
              <a:t>vai</a:t>
            </a:r>
            <a:r>
              <a:rPr lang="en-US" dirty="0"/>
              <a:t> </a:t>
            </a:r>
            <a:r>
              <a:rPr lang="en-US" dirty="0" err="1"/>
              <a:t>audzināšanas</a:t>
            </a:r>
            <a:r>
              <a:rPr lang="en-US" dirty="0"/>
              <a:t> </a:t>
            </a:r>
            <a:r>
              <a:rPr lang="en-US" dirty="0" err="1"/>
              <a:t>stundās</a:t>
            </a:r>
            <a:r>
              <a:rPr lang="en-US" dirty="0"/>
              <a:t>, </a:t>
            </a:r>
            <a:r>
              <a:rPr lang="en-US" dirty="0" err="1"/>
              <a:t>sekmējot</a:t>
            </a:r>
            <a:r>
              <a:rPr lang="en-US" dirty="0"/>
              <a:t> </a:t>
            </a:r>
            <a:r>
              <a:rPr lang="en-US" dirty="0" err="1"/>
              <a:t>skolēnu</a:t>
            </a:r>
            <a:r>
              <a:rPr lang="en-US" dirty="0"/>
              <a:t> </a:t>
            </a:r>
            <a:r>
              <a:rPr lang="en-US" dirty="0" err="1"/>
              <a:t>izpratni</a:t>
            </a:r>
            <a:r>
              <a:rPr lang="en-US" dirty="0"/>
              <a:t> par </a:t>
            </a:r>
            <a:r>
              <a:rPr lang="en-US" dirty="0" err="1"/>
              <a:t>gūto</a:t>
            </a:r>
            <a:r>
              <a:rPr lang="en-US" dirty="0"/>
              <a:t> </a:t>
            </a:r>
            <a:r>
              <a:rPr lang="en-US" dirty="0" err="1"/>
              <a:t>informāciju</a:t>
            </a:r>
            <a:r>
              <a:rPr lang="en-US" dirty="0"/>
              <a:t> un </a:t>
            </a:r>
            <a:r>
              <a:rPr lang="en-US" dirty="0" err="1"/>
              <a:t>iespaidiem</a:t>
            </a:r>
            <a:r>
              <a:rPr lang="en-US" dirty="0"/>
              <a:t>.</a:t>
            </a:r>
          </a:p>
          <a:p>
            <a:endParaRPr lang="lv-LV" dirty="0" smtClean="0"/>
          </a:p>
        </p:txBody>
      </p:sp>
      <p:sp>
        <p:nvSpPr>
          <p:cNvPr id="6" name="Title 5"/>
          <p:cNvSpPr>
            <a:spLocks noGrp="1"/>
          </p:cNvSpPr>
          <p:nvPr>
            <p:ph type="title"/>
          </p:nvPr>
        </p:nvSpPr>
        <p:spPr>
          <a:xfrm>
            <a:off x="838200" y="814012"/>
            <a:ext cx="10515600" cy="1325563"/>
          </a:xfrm>
        </p:spPr>
        <p:txBody>
          <a:bodyPr/>
          <a:lstStyle/>
          <a:p>
            <a:r>
              <a:rPr lang="lv-LV" dirty="0" smtClean="0"/>
              <a:t>Darbības principi (2):</a:t>
            </a:r>
            <a:endParaRPr lang="en-US" dirty="0"/>
          </a:p>
        </p:txBody>
      </p:sp>
      <p:pic>
        <p:nvPicPr>
          <p:cNvPr id="4" name="Picture 3"/>
          <p:cNvPicPr>
            <a:picLocks noChangeAspect="1"/>
          </p:cNvPicPr>
          <p:nvPr/>
        </p:nvPicPr>
        <p:blipFill>
          <a:blip r:embed="rId2" cstate="print">
            <a:clrChange>
              <a:clrFrom>
                <a:srgbClr val="FAF6F3"/>
              </a:clrFrom>
              <a:clrTo>
                <a:srgbClr val="FAF6F3">
                  <a:alpha val="0"/>
                </a:srgbClr>
              </a:clrTo>
            </a:clrChange>
            <a:extLst>
              <a:ext uri="{28A0092B-C50C-407E-A947-70E740481C1C}">
                <a14:useLocalDpi xmlns:a14="http://schemas.microsoft.com/office/drawing/2010/main" val="0"/>
              </a:ext>
            </a:extLst>
          </a:blip>
          <a:stretch>
            <a:fillRect/>
          </a:stretch>
        </p:blipFill>
        <p:spPr>
          <a:xfrm>
            <a:off x="8221980" y="0"/>
            <a:ext cx="3970020" cy="1065276"/>
          </a:xfrm>
          <a:prstGeom prst="rect">
            <a:avLst/>
          </a:prstGeom>
        </p:spPr>
      </p:pic>
    </p:spTree>
    <p:extLst>
      <p:ext uri="{BB962C8B-B14F-4D97-AF65-F5344CB8AC3E}">
        <p14:creationId xmlns:p14="http://schemas.microsoft.com/office/powerpoint/2010/main" val="10306310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70364"/>
            <a:ext cx="10515600" cy="4688377"/>
          </a:xfrm>
        </p:spPr>
        <p:txBody>
          <a:bodyPr>
            <a:normAutofit lnSpcReduction="10000"/>
          </a:bodyPr>
          <a:lstStyle/>
          <a:p>
            <a:r>
              <a:rPr lang="en-US" dirty="0" err="1"/>
              <a:t>Norisēs</a:t>
            </a:r>
            <a:r>
              <a:rPr lang="en-US" dirty="0"/>
              <a:t> </a:t>
            </a:r>
            <a:r>
              <a:rPr lang="en-US" dirty="0" err="1"/>
              <a:t>piedalās</a:t>
            </a:r>
            <a:r>
              <a:rPr lang="en-US" dirty="0"/>
              <a:t> </a:t>
            </a:r>
            <a:r>
              <a:rPr lang="en-US" b="1" dirty="0" err="1"/>
              <a:t>visi</a:t>
            </a:r>
            <a:r>
              <a:rPr lang="en-US" b="1" dirty="0"/>
              <a:t> </a:t>
            </a:r>
            <a:r>
              <a:rPr lang="en-US" b="1" dirty="0" err="1"/>
              <a:t>skolēni</a:t>
            </a:r>
            <a:r>
              <a:rPr lang="en-US" dirty="0"/>
              <a:t>; </a:t>
            </a:r>
            <a:r>
              <a:rPr lang="en-US" dirty="0" err="1"/>
              <a:t>tās</a:t>
            </a:r>
            <a:r>
              <a:rPr lang="en-US" dirty="0"/>
              <a:t> </a:t>
            </a:r>
            <a:r>
              <a:rPr lang="en-US" dirty="0" err="1"/>
              <a:t>nav</a:t>
            </a:r>
            <a:r>
              <a:rPr lang="en-US" dirty="0"/>
              <a:t> </a:t>
            </a:r>
            <a:r>
              <a:rPr lang="en-US" dirty="0" err="1"/>
              <a:t>ārpusstundu</a:t>
            </a:r>
            <a:r>
              <a:rPr lang="en-US" dirty="0"/>
              <a:t> </a:t>
            </a:r>
            <a:r>
              <a:rPr lang="en-US" dirty="0" err="1"/>
              <a:t>vai</a:t>
            </a:r>
            <a:r>
              <a:rPr lang="en-US" dirty="0"/>
              <a:t> </a:t>
            </a:r>
            <a:r>
              <a:rPr lang="en-US" dirty="0" err="1"/>
              <a:t>interešu</a:t>
            </a:r>
            <a:r>
              <a:rPr lang="en-US" dirty="0"/>
              <a:t> </a:t>
            </a:r>
            <a:r>
              <a:rPr lang="en-US" dirty="0" err="1"/>
              <a:t>izglītības</a:t>
            </a:r>
            <a:r>
              <a:rPr lang="en-US" dirty="0"/>
              <a:t> </a:t>
            </a:r>
            <a:r>
              <a:rPr lang="en-US" dirty="0" err="1"/>
              <a:t>nodarbības</a:t>
            </a:r>
            <a:r>
              <a:rPr lang="en-US" dirty="0"/>
              <a:t>, </a:t>
            </a:r>
            <a:r>
              <a:rPr lang="en-US" dirty="0" err="1"/>
              <a:t>kurās</a:t>
            </a:r>
            <a:r>
              <a:rPr lang="en-US" dirty="0"/>
              <a:t> </a:t>
            </a:r>
            <a:r>
              <a:rPr lang="en-US" dirty="0" err="1"/>
              <a:t>piedalās</a:t>
            </a:r>
            <a:r>
              <a:rPr lang="en-US" dirty="0"/>
              <a:t> </a:t>
            </a:r>
            <a:r>
              <a:rPr lang="en-US" dirty="0" err="1"/>
              <a:t>pēc</a:t>
            </a:r>
            <a:r>
              <a:rPr lang="en-US" dirty="0"/>
              <a:t> </a:t>
            </a:r>
            <a:r>
              <a:rPr lang="en-US" dirty="0" err="1"/>
              <a:t>izvēles</a:t>
            </a:r>
            <a:r>
              <a:rPr lang="en-US" dirty="0"/>
              <a:t> </a:t>
            </a:r>
            <a:r>
              <a:rPr lang="en-US" dirty="0" err="1"/>
              <a:t>vai</a:t>
            </a:r>
            <a:r>
              <a:rPr lang="en-US" dirty="0"/>
              <a:t> atlases</a:t>
            </a:r>
            <a:r>
              <a:rPr lang="en-US" dirty="0" smtClean="0"/>
              <a:t>.</a:t>
            </a:r>
            <a:endParaRPr lang="lv-LV" dirty="0" smtClean="0"/>
          </a:p>
          <a:p>
            <a:r>
              <a:rPr lang="en-US" dirty="0"/>
              <a:t>„Latvijas </a:t>
            </a:r>
            <a:r>
              <a:rPr lang="en-US" dirty="0" err="1"/>
              <a:t>skolas</a:t>
            </a:r>
            <a:r>
              <a:rPr lang="en-US" dirty="0"/>
              <a:t> somas” </a:t>
            </a:r>
            <a:r>
              <a:rPr lang="en-US" dirty="0" err="1"/>
              <a:t>finansējums</a:t>
            </a:r>
            <a:r>
              <a:rPr lang="en-US" dirty="0"/>
              <a:t> Latvijas </a:t>
            </a:r>
            <a:r>
              <a:rPr lang="en-US" dirty="0" err="1"/>
              <a:t>valsts</a:t>
            </a:r>
            <a:r>
              <a:rPr lang="en-US" dirty="0"/>
              <a:t> </a:t>
            </a:r>
            <a:r>
              <a:rPr lang="en-US" dirty="0" err="1"/>
              <a:t>simtgades</a:t>
            </a:r>
            <a:r>
              <a:rPr lang="en-US" dirty="0"/>
              <a:t> </a:t>
            </a:r>
            <a:r>
              <a:rPr lang="en-US" dirty="0" err="1"/>
              <a:t>programmas</a:t>
            </a:r>
            <a:r>
              <a:rPr lang="en-US" dirty="0"/>
              <a:t> </a:t>
            </a:r>
            <a:r>
              <a:rPr lang="en-US" dirty="0" err="1"/>
              <a:t>ietvaros</a:t>
            </a:r>
            <a:r>
              <a:rPr lang="en-US" dirty="0"/>
              <a:t> </a:t>
            </a:r>
            <a:r>
              <a:rPr lang="en-US" dirty="0" err="1"/>
              <a:t>plānots</a:t>
            </a:r>
            <a:r>
              <a:rPr lang="en-US" dirty="0"/>
              <a:t> </a:t>
            </a:r>
            <a:r>
              <a:rPr lang="en-US" b="1" dirty="0" err="1"/>
              <a:t>četriem</a:t>
            </a:r>
            <a:r>
              <a:rPr lang="en-US" b="1" dirty="0"/>
              <a:t> </a:t>
            </a:r>
            <a:r>
              <a:rPr lang="en-US" b="1" dirty="0" err="1"/>
              <a:t>finanšu</a:t>
            </a:r>
            <a:r>
              <a:rPr lang="en-US" b="1" dirty="0"/>
              <a:t> </a:t>
            </a:r>
            <a:r>
              <a:rPr lang="en-US" b="1" dirty="0" err="1"/>
              <a:t>gadiem</a:t>
            </a:r>
            <a:r>
              <a:rPr lang="en-US" b="1" dirty="0"/>
              <a:t> </a:t>
            </a:r>
            <a:r>
              <a:rPr lang="en-US" sz="2400" i="1" dirty="0"/>
              <a:t>(</a:t>
            </a:r>
            <a:r>
              <a:rPr lang="en-US" sz="2400" i="1" dirty="0" err="1"/>
              <a:t>līdz</a:t>
            </a:r>
            <a:r>
              <a:rPr lang="en-US" sz="2400" i="1" dirty="0"/>
              <a:t> 2021. </a:t>
            </a:r>
            <a:r>
              <a:rPr lang="en-US" sz="2400" i="1" dirty="0" err="1"/>
              <a:t>gada</a:t>
            </a:r>
            <a:r>
              <a:rPr lang="en-US" sz="2400" i="1" dirty="0"/>
              <a:t> </a:t>
            </a:r>
            <a:r>
              <a:rPr lang="en-US" sz="2400" i="1" dirty="0" err="1"/>
              <a:t>beigām</a:t>
            </a:r>
            <a:r>
              <a:rPr lang="en-US" sz="2400" i="1" dirty="0"/>
              <a:t>)</a:t>
            </a:r>
            <a:r>
              <a:rPr lang="en-US" dirty="0"/>
              <a:t>, </a:t>
            </a:r>
            <a:r>
              <a:rPr lang="en-US" dirty="0" err="1"/>
              <a:t>vienlaikus</a:t>
            </a:r>
            <a:r>
              <a:rPr lang="en-US" dirty="0"/>
              <a:t> </a:t>
            </a:r>
            <a:r>
              <a:rPr lang="en-US" dirty="0" err="1"/>
              <a:t>nodrošinot</a:t>
            </a:r>
            <a:r>
              <a:rPr lang="en-US" dirty="0"/>
              <a:t> </a:t>
            </a:r>
            <a:r>
              <a:rPr lang="en-US" dirty="0" err="1"/>
              <a:t>tā</a:t>
            </a:r>
            <a:r>
              <a:rPr lang="en-US" dirty="0"/>
              <a:t> </a:t>
            </a:r>
            <a:r>
              <a:rPr lang="en-US" dirty="0" err="1"/>
              <a:t>ilgtspēju</a:t>
            </a:r>
            <a:r>
              <a:rPr lang="en-US" dirty="0"/>
              <a:t> </a:t>
            </a:r>
            <a:r>
              <a:rPr lang="en-US" dirty="0" err="1"/>
              <a:t>arī</a:t>
            </a:r>
            <a:r>
              <a:rPr lang="en-US" dirty="0"/>
              <a:t> </a:t>
            </a:r>
            <a:r>
              <a:rPr lang="en-US" dirty="0" err="1"/>
              <a:t>pēc</a:t>
            </a:r>
            <a:r>
              <a:rPr lang="en-US" dirty="0"/>
              <a:t> 2021. </a:t>
            </a:r>
            <a:r>
              <a:rPr lang="en-US" dirty="0" err="1"/>
              <a:t>gada</a:t>
            </a:r>
            <a:r>
              <a:rPr lang="en-US" dirty="0"/>
              <a:t>.</a:t>
            </a:r>
          </a:p>
          <a:p>
            <a:r>
              <a:rPr lang="lv-LV" dirty="0"/>
              <a:t>Izdevumi jāplāno tā, lai tie tiktu izlietoti </a:t>
            </a:r>
            <a:r>
              <a:rPr lang="lv-LV" b="1" dirty="0"/>
              <a:t>maksimāli efektīvi</a:t>
            </a:r>
            <a:r>
              <a:rPr lang="lv-LV" dirty="0"/>
              <a:t>, lai tie aptvertu visus skolēnus, nodrošinot katram vismaz vienu norisi semestrī. Tas nozīmē, ka kādai no klasēm/klašu grupām, norise var būt lētāka </a:t>
            </a:r>
            <a:r>
              <a:rPr lang="lv-LV" sz="2400" i="1" dirty="0"/>
              <a:t>(bet ne mazāk kvalitatīva), </a:t>
            </a:r>
            <a:r>
              <a:rPr lang="lv-LV" dirty="0"/>
              <a:t>citai – dārgāka. No „Latvijas skolas somas” finansējuma nav jānodrošina tieši 7 eiro izlietojums uz katru skolēnu; šis skaitlis izmantots, lai aprēķinātu proporcionālu līdzekļu sadalījumu</a:t>
            </a:r>
            <a:r>
              <a:rPr lang="lv-LV" dirty="0" smtClean="0"/>
              <a:t>.</a:t>
            </a:r>
            <a:endParaRPr lang="en-US" dirty="0"/>
          </a:p>
          <a:p>
            <a:endParaRPr lang="lv-LV" dirty="0" smtClean="0"/>
          </a:p>
        </p:txBody>
      </p:sp>
      <p:sp>
        <p:nvSpPr>
          <p:cNvPr id="6" name="Title 5"/>
          <p:cNvSpPr>
            <a:spLocks noGrp="1"/>
          </p:cNvSpPr>
          <p:nvPr>
            <p:ph type="title"/>
          </p:nvPr>
        </p:nvSpPr>
        <p:spPr>
          <a:xfrm>
            <a:off x="838200" y="814012"/>
            <a:ext cx="6767945" cy="956599"/>
          </a:xfrm>
        </p:spPr>
        <p:txBody>
          <a:bodyPr/>
          <a:lstStyle/>
          <a:p>
            <a:r>
              <a:rPr lang="lv-LV" dirty="0" smtClean="0"/>
              <a:t>Darbības principi (3):</a:t>
            </a:r>
            <a:endParaRPr lang="en-US" dirty="0"/>
          </a:p>
        </p:txBody>
      </p:sp>
      <p:pic>
        <p:nvPicPr>
          <p:cNvPr id="4" name="Picture 3"/>
          <p:cNvPicPr>
            <a:picLocks noChangeAspect="1"/>
          </p:cNvPicPr>
          <p:nvPr/>
        </p:nvPicPr>
        <p:blipFill>
          <a:blip r:embed="rId2" cstate="print">
            <a:clrChange>
              <a:clrFrom>
                <a:srgbClr val="FAF6F3"/>
              </a:clrFrom>
              <a:clrTo>
                <a:srgbClr val="FAF6F3">
                  <a:alpha val="0"/>
                </a:srgbClr>
              </a:clrTo>
            </a:clrChange>
            <a:extLst>
              <a:ext uri="{28A0092B-C50C-407E-A947-70E740481C1C}">
                <a14:useLocalDpi xmlns:a14="http://schemas.microsoft.com/office/drawing/2010/main" val="0"/>
              </a:ext>
            </a:extLst>
          </a:blip>
          <a:stretch>
            <a:fillRect/>
          </a:stretch>
        </p:blipFill>
        <p:spPr>
          <a:xfrm>
            <a:off x="8221980" y="0"/>
            <a:ext cx="3970020" cy="1065276"/>
          </a:xfrm>
          <a:prstGeom prst="rect">
            <a:avLst/>
          </a:prstGeom>
        </p:spPr>
      </p:pic>
    </p:spTree>
    <p:extLst>
      <p:ext uri="{BB962C8B-B14F-4D97-AF65-F5344CB8AC3E}">
        <p14:creationId xmlns:p14="http://schemas.microsoft.com/office/powerpoint/2010/main" val="3468369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3084"/>
            <a:ext cx="3791989" cy="917604"/>
          </a:xfrm>
        </p:spPr>
        <p:txBody>
          <a:bodyPr/>
          <a:lstStyle/>
          <a:p>
            <a:r>
              <a:rPr lang="lv-LV" dirty="0" smtClean="0"/>
              <a:t>Saturs</a:t>
            </a:r>
            <a:endParaRPr lang="en-US" dirty="0"/>
          </a:p>
        </p:txBody>
      </p:sp>
      <p:sp>
        <p:nvSpPr>
          <p:cNvPr id="3" name="Content Placeholder 2"/>
          <p:cNvSpPr>
            <a:spLocks noGrp="1"/>
          </p:cNvSpPr>
          <p:nvPr>
            <p:ph idx="1"/>
          </p:nvPr>
        </p:nvSpPr>
        <p:spPr>
          <a:xfrm>
            <a:off x="838200" y="1825625"/>
            <a:ext cx="10515600" cy="1166957"/>
          </a:xfrm>
        </p:spPr>
        <p:txBody>
          <a:bodyPr>
            <a:normAutofit/>
          </a:bodyPr>
          <a:lstStyle/>
          <a:p>
            <a:r>
              <a:rPr lang="en-US" dirty="0"/>
              <a:t> </a:t>
            </a:r>
            <a:r>
              <a:rPr lang="en-US" dirty="0" err="1"/>
              <a:t>Vairāk</a:t>
            </a:r>
            <a:r>
              <a:rPr lang="en-US" dirty="0"/>
              <a:t> par </a:t>
            </a:r>
            <a:r>
              <a:rPr lang="en-US" dirty="0" err="1"/>
              <a:t>programmu</a:t>
            </a:r>
            <a:r>
              <a:rPr lang="en-US" dirty="0"/>
              <a:t> “Latvijas </a:t>
            </a:r>
            <a:r>
              <a:rPr lang="en-US" dirty="0" err="1"/>
              <a:t>skolas</a:t>
            </a:r>
            <a:r>
              <a:rPr lang="en-US" dirty="0"/>
              <a:t> soma” </a:t>
            </a:r>
            <a:r>
              <a:rPr lang="en-US" dirty="0" err="1"/>
              <a:t>šeit</a:t>
            </a:r>
            <a:r>
              <a:rPr lang="en-US" dirty="0"/>
              <a:t> - </a:t>
            </a:r>
            <a:r>
              <a:rPr lang="en-US" u="sng" dirty="0">
                <a:hlinkClick r:id="rId2"/>
              </a:rPr>
              <a:t>https://lv100.lv/programma/latvijas-skolas-soma/</a:t>
            </a:r>
            <a:r>
              <a:rPr lang="en-US" dirty="0"/>
              <a:t> .</a:t>
            </a:r>
          </a:p>
          <a:p>
            <a:endParaRPr lang="en-US" dirty="0"/>
          </a:p>
        </p:txBody>
      </p:sp>
      <p:sp>
        <p:nvSpPr>
          <p:cNvPr id="4" name="Title 1"/>
          <p:cNvSpPr txBox="1">
            <a:spLocks/>
          </p:cNvSpPr>
          <p:nvPr/>
        </p:nvSpPr>
        <p:spPr>
          <a:xfrm>
            <a:off x="838200" y="3336176"/>
            <a:ext cx="6077990" cy="91760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lv-LV" dirty="0" smtClean="0"/>
              <a:t>Administrēšana (1):</a:t>
            </a:r>
            <a:endParaRPr lang="en-US" dirty="0"/>
          </a:p>
        </p:txBody>
      </p:sp>
      <p:sp>
        <p:nvSpPr>
          <p:cNvPr id="5" name="Content Placeholder 2"/>
          <p:cNvSpPr txBox="1">
            <a:spLocks/>
          </p:cNvSpPr>
          <p:nvPr/>
        </p:nvSpPr>
        <p:spPr>
          <a:xfrm>
            <a:off x="838200" y="4364616"/>
            <a:ext cx="10515600" cy="5619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 </a:t>
            </a:r>
            <a:r>
              <a:rPr lang="lv-LV" dirty="0" smtClean="0"/>
              <a:t>Notiek pēc </a:t>
            </a:r>
            <a:r>
              <a:rPr lang="lv-LV" dirty="0"/>
              <a:t>atbilstošajām </a:t>
            </a:r>
            <a:r>
              <a:rPr lang="lv-LV" b="1" dirty="0"/>
              <a:t>spēkā esošajām normatīvo aktu </a:t>
            </a:r>
            <a:r>
              <a:rPr lang="lv-LV" b="1" dirty="0" smtClean="0"/>
              <a:t>prasībām</a:t>
            </a:r>
            <a:r>
              <a:rPr lang="lv-LV" dirty="0" smtClean="0"/>
              <a:t>.</a:t>
            </a:r>
            <a:endParaRPr lang="lv-LV" dirty="0"/>
          </a:p>
          <a:p>
            <a:endParaRPr lang="en-US" dirty="0"/>
          </a:p>
        </p:txBody>
      </p:sp>
      <p:pic>
        <p:nvPicPr>
          <p:cNvPr id="9" name="Picture 8"/>
          <p:cNvPicPr>
            <a:picLocks noChangeAspect="1"/>
          </p:cNvPicPr>
          <p:nvPr/>
        </p:nvPicPr>
        <p:blipFill>
          <a:blip r:embed="rId3" cstate="print">
            <a:clrChange>
              <a:clrFrom>
                <a:srgbClr val="FAF6F3"/>
              </a:clrFrom>
              <a:clrTo>
                <a:srgbClr val="FAF6F3">
                  <a:alpha val="0"/>
                </a:srgbClr>
              </a:clrTo>
            </a:clrChange>
            <a:extLst>
              <a:ext uri="{28A0092B-C50C-407E-A947-70E740481C1C}">
                <a14:useLocalDpi xmlns:a14="http://schemas.microsoft.com/office/drawing/2010/main" val="0"/>
              </a:ext>
            </a:extLst>
          </a:blip>
          <a:stretch>
            <a:fillRect/>
          </a:stretch>
        </p:blipFill>
        <p:spPr>
          <a:xfrm>
            <a:off x="8221980" y="9331"/>
            <a:ext cx="3970020" cy="1065276"/>
          </a:xfrm>
          <a:prstGeom prst="rect">
            <a:avLst/>
          </a:prstGeom>
        </p:spPr>
      </p:pic>
    </p:spTree>
    <p:extLst>
      <p:ext uri="{BB962C8B-B14F-4D97-AF65-F5344CB8AC3E}">
        <p14:creationId xmlns:p14="http://schemas.microsoft.com/office/powerpoint/2010/main" val="14235132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025136"/>
          </a:xfrm>
        </p:spPr>
        <p:txBody>
          <a:bodyPr/>
          <a:lstStyle/>
          <a:p>
            <a:r>
              <a:rPr lang="lv-LV" dirty="0" smtClean="0"/>
              <a:t>Administrēšana (2)</a:t>
            </a:r>
            <a:endParaRPr lang="en-US" dirty="0"/>
          </a:p>
        </p:txBody>
      </p:sp>
      <p:sp>
        <p:nvSpPr>
          <p:cNvPr id="3" name="Content Placeholder 2"/>
          <p:cNvSpPr>
            <a:spLocks noGrp="1"/>
          </p:cNvSpPr>
          <p:nvPr>
            <p:ph idx="1"/>
          </p:nvPr>
        </p:nvSpPr>
        <p:spPr>
          <a:xfrm>
            <a:off x="838200" y="1642188"/>
            <a:ext cx="10825065" cy="4693298"/>
          </a:xfrm>
        </p:spPr>
        <p:txBody>
          <a:bodyPr>
            <a:normAutofit/>
          </a:bodyPr>
          <a:lstStyle/>
          <a:p>
            <a:r>
              <a:rPr lang="lv-LV" dirty="0" smtClean="0"/>
              <a:t>2018./2019.mācību gada II pusgadā programmas īstenošanai Preiļu novadā valsts piešķīra </a:t>
            </a:r>
            <a:r>
              <a:rPr lang="lv-LV" b="1" dirty="0" smtClean="0"/>
              <a:t>6510 </a:t>
            </a:r>
            <a:r>
              <a:rPr lang="lv-LV" b="1" dirty="0" err="1" smtClean="0"/>
              <a:t>euro</a:t>
            </a:r>
            <a:r>
              <a:rPr lang="lv-LV" dirty="0" smtClean="0"/>
              <a:t>. Izlietojām – </a:t>
            </a:r>
            <a:r>
              <a:rPr lang="lv-LV" b="1" dirty="0" smtClean="0">
                <a:solidFill>
                  <a:schemeClr val="accent6">
                    <a:lumMod val="50000"/>
                  </a:schemeClr>
                </a:solidFill>
                <a:effectLst>
                  <a:outerShdw blurRad="38100" dist="38100" dir="2700000" algn="tl">
                    <a:srgbClr val="000000">
                      <a:alpha val="43137"/>
                    </a:srgbClr>
                  </a:outerShdw>
                </a:effectLst>
              </a:rPr>
              <a:t>6510</a:t>
            </a:r>
            <a:r>
              <a:rPr lang="lv-LV" b="1" dirty="0" smtClean="0">
                <a:solidFill>
                  <a:schemeClr val="accent6">
                    <a:lumMod val="50000"/>
                  </a:schemeClr>
                </a:solidFill>
              </a:rPr>
              <a:t> </a:t>
            </a:r>
            <a:r>
              <a:rPr lang="lv-LV" b="1" dirty="0" err="1" smtClean="0">
                <a:solidFill>
                  <a:schemeClr val="accent6">
                    <a:lumMod val="50000"/>
                  </a:schemeClr>
                </a:solidFill>
              </a:rPr>
              <a:t>euro</a:t>
            </a:r>
            <a:r>
              <a:rPr lang="lv-LV" dirty="0" smtClean="0"/>
              <a:t>.</a:t>
            </a:r>
          </a:p>
          <a:p>
            <a:endParaRPr lang="lv-LV" dirty="0" smtClean="0"/>
          </a:p>
          <a:p>
            <a:r>
              <a:rPr lang="lv-LV" dirty="0" smtClean="0"/>
              <a:t>Kopumā programmas aktivitātēs tika iesaistīti </a:t>
            </a:r>
            <a:r>
              <a:rPr lang="lv-LV" sz="3200" b="1" dirty="0" smtClean="0">
                <a:solidFill>
                  <a:schemeClr val="accent6">
                    <a:lumMod val="50000"/>
                  </a:schemeClr>
                </a:solidFill>
                <a:effectLst>
                  <a:outerShdw blurRad="38100" dist="38100" dir="2700000" algn="tl">
                    <a:srgbClr val="000000">
                      <a:alpha val="43137"/>
                    </a:srgbClr>
                  </a:outerShdw>
                </a:effectLst>
              </a:rPr>
              <a:t>1620</a:t>
            </a:r>
            <a:r>
              <a:rPr lang="lv-LV" b="1" dirty="0" smtClean="0">
                <a:solidFill>
                  <a:schemeClr val="accent6">
                    <a:lumMod val="50000"/>
                  </a:schemeClr>
                </a:solidFill>
              </a:rPr>
              <a:t> skolēni </a:t>
            </a:r>
            <a:r>
              <a:rPr lang="lv-LV" sz="2400" i="1" dirty="0" smtClean="0"/>
              <a:t>(1.-12.klase). </a:t>
            </a:r>
          </a:p>
          <a:p>
            <a:endParaRPr lang="lv-LV" sz="2400" i="1" dirty="0" smtClean="0"/>
          </a:p>
          <a:p>
            <a:r>
              <a:rPr lang="lv-LV" dirty="0" smtClean="0"/>
              <a:t>Unikālo skolēnu skaits - </a:t>
            </a:r>
            <a:r>
              <a:rPr lang="lv-LV" b="1" dirty="0" smtClean="0">
                <a:effectLst>
                  <a:outerShdw blurRad="38100" dist="38100" dir="2700000" algn="tl">
                    <a:srgbClr val="000000">
                      <a:alpha val="43137"/>
                    </a:srgbClr>
                  </a:outerShdw>
                </a:effectLst>
              </a:rPr>
              <a:t>930</a:t>
            </a:r>
            <a:r>
              <a:rPr lang="lv-LV" b="1" dirty="0" smtClean="0"/>
              <a:t>.</a:t>
            </a:r>
          </a:p>
          <a:p>
            <a:endParaRPr lang="lv-LV" b="1" dirty="0" smtClean="0"/>
          </a:p>
          <a:p>
            <a:r>
              <a:rPr lang="lv-LV" dirty="0" smtClean="0"/>
              <a:t>Skolēni kopumā iesaistījās </a:t>
            </a:r>
            <a:r>
              <a:rPr lang="lv-LV" b="1" dirty="0" smtClean="0"/>
              <a:t>38 aktivitātēs.</a:t>
            </a:r>
          </a:p>
          <a:p>
            <a:endParaRPr lang="en-US" dirty="0"/>
          </a:p>
        </p:txBody>
      </p:sp>
      <p:pic>
        <p:nvPicPr>
          <p:cNvPr id="11" name="Picture 10"/>
          <p:cNvPicPr>
            <a:picLocks noChangeAspect="1"/>
          </p:cNvPicPr>
          <p:nvPr/>
        </p:nvPicPr>
        <p:blipFill>
          <a:blip r:embed="rId2" cstate="print">
            <a:clrChange>
              <a:clrFrom>
                <a:srgbClr val="FAF6F3"/>
              </a:clrFrom>
              <a:clrTo>
                <a:srgbClr val="FAF6F3">
                  <a:alpha val="0"/>
                </a:srgbClr>
              </a:clrTo>
            </a:clrChange>
            <a:extLst>
              <a:ext uri="{28A0092B-C50C-407E-A947-70E740481C1C}">
                <a14:useLocalDpi xmlns:a14="http://schemas.microsoft.com/office/drawing/2010/main" val="0"/>
              </a:ext>
            </a:extLst>
          </a:blip>
          <a:stretch>
            <a:fillRect/>
          </a:stretch>
        </p:blipFill>
        <p:spPr>
          <a:xfrm>
            <a:off x="8221980" y="0"/>
            <a:ext cx="3970020" cy="1065276"/>
          </a:xfrm>
          <a:prstGeom prst="rect">
            <a:avLst/>
          </a:prstGeom>
        </p:spPr>
      </p:pic>
    </p:spTree>
    <p:extLst>
      <p:ext uri="{BB962C8B-B14F-4D97-AF65-F5344CB8AC3E}">
        <p14:creationId xmlns:p14="http://schemas.microsoft.com/office/powerpoint/2010/main" val="36440514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982089461"/>
              </p:ext>
            </p:extLst>
          </p:nvPr>
        </p:nvGraphicFramePr>
        <p:xfrm>
          <a:off x="550506" y="391886"/>
          <a:ext cx="11150082" cy="6148873"/>
        </p:xfrm>
        <a:graphic>
          <a:graphicData uri="http://schemas.openxmlformats.org/drawingml/2006/chart">
            <c:chart xmlns:c="http://schemas.openxmlformats.org/drawingml/2006/chart" xmlns:r="http://schemas.openxmlformats.org/officeDocument/2006/relationships" r:id="rId2"/>
          </a:graphicData>
        </a:graphic>
      </p:graphicFrame>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2473" y="0"/>
            <a:ext cx="3909527" cy="993363"/>
          </a:xfrm>
          <a:prstGeom prst="rect">
            <a:avLst/>
          </a:prstGeom>
        </p:spPr>
      </p:pic>
    </p:spTree>
    <p:extLst>
      <p:ext uri="{BB962C8B-B14F-4D97-AF65-F5344CB8AC3E}">
        <p14:creationId xmlns:p14="http://schemas.microsoft.com/office/powerpoint/2010/main" val="37859613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923731"/>
            <a:ext cx="10825065" cy="2799183"/>
          </a:xfrm>
        </p:spPr>
        <p:txBody>
          <a:bodyPr>
            <a:normAutofit fontScale="92500" lnSpcReduction="10000"/>
          </a:bodyPr>
          <a:lstStyle/>
          <a:p>
            <a:pPr marL="0" lvl="0" indent="0">
              <a:buNone/>
            </a:pPr>
            <a:r>
              <a:rPr lang="lv-LV" dirty="0" smtClean="0"/>
              <a:t>Programmas </a:t>
            </a:r>
            <a:r>
              <a:rPr lang="lv-LV" dirty="0"/>
              <a:t>ietvaros ir šādas attiecināmās </a:t>
            </a:r>
            <a:r>
              <a:rPr lang="lv-LV" dirty="0" smtClean="0"/>
              <a:t>izmaksas:</a:t>
            </a:r>
            <a:endParaRPr lang="en-US" sz="1600" dirty="0"/>
          </a:p>
          <a:p>
            <a:pPr lvl="1"/>
            <a:r>
              <a:rPr lang="lv-LV" dirty="0"/>
              <a:t>pasākuma ieejas maksa un izdevumi par biļetēm izglītojamiem un personām, kuras pavada grupu atbilstoši normatīvajiem aktiem, kas nosaka pavadošo personu skaitu </a:t>
            </a:r>
            <a:r>
              <a:rPr lang="lv-LV" sz="2200" i="1" dirty="0"/>
              <a:t>(turpmāk – pavadošās personas);</a:t>
            </a:r>
            <a:endParaRPr lang="en-US" sz="1400" i="1" dirty="0"/>
          </a:p>
          <a:p>
            <a:pPr lvl="1"/>
            <a:r>
              <a:rPr lang="lv-LV" dirty="0"/>
              <a:t>maksa par pasākuma norises pakalpojuma nodrošināšanu </a:t>
            </a:r>
            <a:r>
              <a:rPr lang="lv-LV" sz="2200" i="1" dirty="0"/>
              <a:t>(tehniskās izmaksas, pakalpojuma sniedzēja personāla atlīdzība, tai skaitā autoratlīdzība, kas saistīta ar pasākuma nodrošināšanu, pakalpojuma sniedzēja transporta izmaksas);</a:t>
            </a:r>
            <a:endParaRPr lang="en-US" sz="1300" i="1" dirty="0"/>
          </a:p>
          <a:p>
            <a:pPr lvl="1"/>
            <a:r>
              <a:rPr lang="lv-LV" dirty="0"/>
              <a:t>transporta izdevumi </a:t>
            </a:r>
            <a:r>
              <a:rPr lang="lv-LV" sz="2200" i="1" dirty="0"/>
              <a:t>(izdevumi par degvielu un transporta nomu) </a:t>
            </a:r>
            <a:r>
              <a:rPr lang="lv-LV" dirty="0"/>
              <a:t>izglītojamo un pavadošo personu nokļūšanai uz pasākuma norises vietu un atpakaļ.</a:t>
            </a:r>
            <a:endParaRPr lang="en-US" sz="1400" dirty="0"/>
          </a:p>
          <a:p>
            <a:endParaRPr lang="en-US" dirty="0"/>
          </a:p>
        </p:txBody>
      </p:sp>
      <p:pic>
        <p:nvPicPr>
          <p:cNvPr id="11" name="Picture 10"/>
          <p:cNvPicPr>
            <a:picLocks noChangeAspect="1"/>
          </p:cNvPicPr>
          <p:nvPr/>
        </p:nvPicPr>
        <p:blipFill>
          <a:blip r:embed="rId2" cstate="print">
            <a:clrChange>
              <a:clrFrom>
                <a:srgbClr val="FAF6F3"/>
              </a:clrFrom>
              <a:clrTo>
                <a:srgbClr val="FAF6F3">
                  <a:alpha val="0"/>
                </a:srgbClr>
              </a:clrTo>
            </a:clrChange>
            <a:extLst>
              <a:ext uri="{28A0092B-C50C-407E-A947-70E740481C1C}">
                <a14:useLocalDpi xmlns:a14="http://schemas.microsoft.com/office/drawing/2010/main" val="0"/>
              </a:ext>
            </a:extLst>
          </a:blip>
          <a:stretch>
            <a:fillRect/>
          </a:stretch>
        </p:blipFill>
        <p:spPr>
          <a:xfrm>
            <a:off x="8221980" y="0"/>
            <a:ext cx="3970020" cy="1065276"/>
          </a:xfrm>
          <a:prstGeom prst="rect">
            <a:avLst/>
          </a:prstGeom>
        </p:spPr>
      </p:pic>
      <p:graphicFrame>
        <p:nvGraphicFramePr>
          <p:cNvPr id="7" name="Chart 6"/>
          <p:cNvGraphicFramePr/>
          <p:nvPr>
            <p:extLst>
              <p:ext uri="{D42A27DB-BD31-4B8C-83A1-F6EECF244321}">
                <p14:modId xmlns:p14="http://schemas.microsoft.com/office/powerpoint/2010/main" val="3984062785"/>
              </p:ext>
            </p:extLst>
          </p:nvPr>
        </p:nvGraphicFramePr>
        <p:xfrm>
          <a:off x="671803" y="3890865"/>
          <a:ext cx="10804849" cy="241541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72238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p:nvPr>
            <p:extLst>
              <p:ext uri="{D42A27DB-BD31-4B8C-83A1-F6EECF244321}">
                <p14:modId xmlns:p14="http://schemas.microsoft.com/office/powerpoint/2010/main" val="3620625818"/>
              </p:ext>
            </p:extLst>
          </p:nvPr>
        </p:nvGraphicFramePr>
        <p:xfrm>
          <a:off x="653143" y="719666"/>
          <a:ext cx="10534261" cy="5597158"/>
        </p:xfrm>
        <a:graphic>
          <a:graphicData uri="http://schemas.openxmlformats.org/drawingml/2006/chart">
            <c:chart xmlns:c="http://schemas.openxmlformats.org/drawingml/2006/chart" xmlns:r="http://schemas.openxmlformats.org/officeDocument/2006/relationships" r:id="rId2"/>
          </a:graphicData>
        </a:graphic>
      </p:graphicFrame>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2473" y="0"/>
            <a:ext cx="3909527" cy="993363"/>
          </a:xfrm>
          <a:prstGeom prst="rect">
            <a:avLst/>
          </a:prstGeom>
        </p:spPr>
      </p:pic>
    </p:spTree>
    <p:extLst>
      <p:ext uri="{BB962C8B-B14F-4D97-AF65-F5344CB8AC3E}">
        <p14:creationId xmlns:p14="http://schemas.microsoft.com/office/powerpoint/2010/main" val="38103671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2363439168"/>
              </p:ext>
            </p:extLst>
          </p:nvPr>
        </p:nvGraphicFramePr>
        <p:xfrm>
          <a:off x="475861" y="719666"/>
          <a:ext cx="11262049" cy="5737118"/>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2473" y="0"/>
            <a:ext cx="3909527" cy="993363"/>
          </a:xfrm>
          <a:prstGeom prst="rect">
            <a:avLst/>
          </a:prstGeom>
        </p:spPr>
      </p:pic>
    </p:spTree>
    <p:extLst>
      <p:ext uri="{BB962C8B-B14F-4D97-AF65-F5344CB8AC3E}">
        <p14:creationId xmlns:p14="http://schemas.microsoft.com/office/powerpoint/2010/main" val="183839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2693471986"/>
              </p:ext>
            </p:extLst>
          </p:nvPr>
        </p:nvGraphicFramePr>
        <p:xfrm>
          <a:off x="811763" y="993363"/>
          <a:ext cx="10431625" cy="5418667"/>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2473" y="0"/>
            <a:ext cx="3909527" cy="993363"/>
          </a:xfrm>
          <a:prstGeom prst="rect">
            <a:avLst/>
          </a:prstGeom>
        </p:spPr>
      </p:pic>
    </p:spTree>
    <p:extLst>
      <p:ext uri="{BB962C8B-B14F-4D97-AF65-F5344CB8AC3E}">
        <p14:creationId xmlns:p14="http://schemas.microsoft.com/office/powerpoint/2010/main" val="7145791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p:cNvGraphicFramePr/>
          <p:nvPr>
            <p:extLst>
              <p:ext uri="{D42A27DB-BD31-4B8C-83A1-F6EECF244321}">
                <p14:modId xmlns:p14="http://schemas.microsoft.com/office/powerpoint/2010/main" val="995931285"/>
              </p:ext>
            </p:extLst>
          </p:nvPr>
        </p:nvGraphicFramePr>
        <p:xfrm>
          <a:off x="653143" y="993363"/>
          <a:ext cx="10907485" cy="5332792"/>
        </p:xfrm>
        <a:graphic>
          <a:graphicData uri="http://schemas.openxmlformats.org/drawingml/2006/chart">
            <c:chart xmlns:c="http://schemas.openxmlformats.org/drawingml/2006/chart" xmlns:r="http://schemas.openxmlformats.org/officeDocument/2006/relationships" r:id="rId2"/>
          </a:graphicData>
        </a:graphic>
      </p:graphicFrame>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82473" y="0"/>
            <a:ext cx="3909527" cy="993363"/>
          </a:xfrm>
          <a:prstGeom prst="rect">
            <a:avLst/>
          </a:prstGeom>
        </p:spPr>
      </p:pic>
    </p:spTree>
    <p:extLst>
      <p:ext uri="{BB962C8B-B14F-4D97-AF65-F5344CB8AC3E}">
        <p14:creationId xmlns:p14="http://schemas.microsoft.com/office/powerpoint/2010/main" val="27014325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838199" y="1065276"/>
            <a:ext cx="11151637" cy="1110605"/>
          </a:xfrm>
          <a:prstGeom prst="rect">
            <a:avLst/>
          </a:prstGeom>
          <a:solidFill>
            <a:schemeClr val="accent5">
              <a:lumMod val="20000"/>
              <a:lumOff val="80000"/>
            </a:schemeClr>
          </a:solidFill>
          <a:ln w="6350" cap="flat" cmpd="sng" algn="ctr">
            <a:noFill/>
            <a:prstDash val="solid"/>
            <a:miter lim="800000"/>
          </a:ln>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lv-LV" sz="7200" b="1" dirty="0" smtClean="0">
                <a:solidFill>
                  <a:schemeClr val="accent5">
                    <a:lumMod val="50000"/>
                  </a:schemeClr>
                </a:solidFill>
                <a:latin typeface="Segoe UI" panose="020B0502040204020203" pitchFamily="34" charset="0"/>
                <a:cs typeface="Segoe UI" panose="020B0502040204020203" pitchFamily="34" charset="0"/>
              </a:rPr>
              <a:t>PALDIES</a:t>
            </a:r>
            <a:r>
              <a:rPr lang="lv-LV" sz="7200" b="1" dirty="0" smtClean="0">
                <a:solidFill>
                  <a:schemeClr val="accent5">
                    <a:lumMod val="50000"/>
                  </a:schemeClr>
                </a:solidFill>
              </a:rPr>
              <a:t>!</a:t>
            </a:r>
            <a:endParaRPr lang="en-US" sz="7200" b="1" dirty="0">
              <a:solidFill>
                <a:schemeClr val="accent5">
                  <a:lumMod val="50000"/>
                </a:schemeClr>
              </a:solidFill>
            </a:endParaRPr>
          </a:p>
        </p:txBody>
      </p:sp>
      <p:sp>
        <p:nvSpPr>
          <p:cNvPr id="3" name="Content Placeholder 2"/>
          <p:cNvSpPr>
            <a:spLocks noGrp="1"/>
          </p:cNvSpPr>
          <p:nvPr>
            <p:ph idx="1"/>
          </p:nvPr>
        </p:nvSpPr>
        <p:spPr>
          <a:xfrm>
            <a:off x="838200" y="2453952"/>
            <a:ext cx="11151636" cy="605132"/>
          </a:xfrm>
        </p:spPr>
        <p:txBody>
          <a:bodyPr>
            <a:normAutofit/>
          </a:bodyPr>
          <a:lstStyle/>
          <a:p>
            <a:pPr marL="0" indent="0">
              <a:buNone/>
            </a:pPr>
            <a:r>
              <a:rPr lang="lv-LV" b="1" dirty="0" smtClean="0">
                <a:solidFill>
                  <a:schemeClr val="accent5">
                    <a:lumMod val="50000"/>
                  </a:schemeClr>
                </a:solidFill>
              </a:rPr>
              <a:t>SKOLU KOORDINATORIEM:</a:t>
            </a:r>
          </a:p>
          <a:p>
            <a:pPr marL="0" indent="0">
              <a:buNone/>
            </a:pPr>
            <a:endParaRPr lang="lv-LV" sz="600" b="1" dirty="0" smtClean="0">
              <a:solidFill>
                <a:schemeClr val="accent5">
                  <a:lumMod val="50000"/>
                </a:schemeClr>
              </a:solidFill>
            </a:endParaRPr>
          </a:p>
          <a:p>
            <a:endParaRPr lang="lv-LV" dirty="0" smtClean="0">
              <a:solidFill>
                <a:schemeClr val="accent5">
                  <a:lumMod val="50000"/>
                </a:schemeClr>
              </a:solidFill>
            </a:endParaRPr>
          </a:p>
        </p:txBody>
      </p:sp>
      <p:pic>
        <p:nvPicPr>
          <p:cNvPr id="11" name="Picture 10"/>
          <p:cNvPicPr>
            <a:picLocks noChangeAspect="1"/>
          </p:cNvPicPr>
          <p:nvPr/>
        </p:nvPicPr>
        <p:blipFill>
          <a:blip r:embed="rId2" cstate="print">
            <a:clrChange>
              <a:clrFrom>
                <a:srgbClr val="FAF6F3"/>
              </a:clrFrom>
              <a:clrTo>
                <a:srgbClr val="FAF6F3">
                  <a:alpha val="0"/>
                </a:srgbClr>
              </a:clrTo>
            </a:clrChange>
            <a:extLst>
              <a:ext uri="{28A0092B-C50C-407E-A947-70E740481C1C}">
                <a14:useLocalDpi xmlns:a14="http://schemas.microsoft.com/office/drawing/2010/main" val="0"/>
              </a:ext>
            </a:extLst>
          </a:blip>
          <a:stretch>
            <a:fillRect/>
          </a:stretch>
        </p:blipFill>
        <p:spPr>
          <a:xfrm>
            <a:off x="8221980" y="0"/>
            <a:ext cx="3970020" cy="1065276"/>
          </a:xfrm>
          <a:prstGeom prst="rect">
            <a:avLst/>
          </a:prstGeom>
        </p:spPr>
      </p:pic>
      <p:sp>
        <p:nvSpPr>
          <p:cNvPr id="6" name="Content Placeholder 2"/>
          <p:cNvSpPr txBox="1">
            <a:spLocks/>
          </p:cNvSpPr>
          <p:nvPr/>
        </p:nvSpPr>
        <p:spPr>
          <a:xfrm>
            <a:off x="838200" y="2756518"/>
            <a:ext cx="11151636" cy="331677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lv-LV" sz="600" b="1" dirty="0" smtClean="0">
              <a:solidFill>
                <a:schemeClr val="accent5">
                  <a:lumMod val="50000"/>
                </a:schemeClr>
              </a:solidFill>
            </a:endParaRPr>
          </a:p>
          <a:p>
            <a:r>
              <a:rPr lang="lv-LV" sz="3600" b="1" dirty="0" smtClean="0">
                <a:solidFill>
                  <a:schemeClr val="accent5">
                    <a:lumMod val="50000"/>
                  </a:schemeClr>
                </a:solidFill>
                <a:effectLst>
                  <a:outerShdw blurRad="38100" dist="38100" dir="2700000" algn="tl">
                    <a:srgbClr val="000000">
                      <a:alpha val="43137"/>
                    </a:srgbClr>
                  </a:outerShdw>
                </a:effectLst>
              </a:rPr>
              <a:t>ILZEI BROKAI  </a:t>
            </a:r>
            <a:r>
              <a:rPr lang="lv-LV" dirty="0" smtClean="0">
                <a:solidFill>
                  <a:schemeClr val="accent5">
                    <a:lumMod val="50000"/>
                  </a:schemeClr>
                </a:solidFill>
              </a:rPr>
              <a:t>(Preiļu 1.pamatskola)</a:t>
            </a:r>
          </a:p>
          <a:p>
            <a:r>
              <a:rPr lang="lv-LV" sz="3600" b="1" dirty="0" smtClean="0">
                <a:solidFill>
                  <a:schemeClr val="accent5">
                    <a:lumMod val="50000"/>
                  </a:schemeClr>
                </a:solidFill>
                <a:effectLst>
                  <a:outerShdw blurRad="38100" dist="38100" dir="2700000" algn="tl">
                    <a:srgbClr val="000000">
                      <a:alpha val="43137"/>
                    </a:srgbClr>
                  </a:outerShdw>
                </a:effectLst>
              </a:rPr>
              <a:t>INGŪNAI PATMALNIECEI   </a:t>
            </a:r>
            <a:r>
              <a:rPr lang="lv-LV" dirty="0" smtClean="0">
                <a:solidFill>
                  <a:schemeClr val="accent5">
                    <a:lumMod val="50000"/>
                  </a:schemeClr>
                </a:solidFill>
              </a:rPr>
              <a:t>(Jāņa Eglīša Preiļu Valsts ģimnāzija)</a:t>
            </a:r>
          </a:p>
          <a:p>
            <a:r>
              <a:rPr lang="lv-LV" sz="3600" b="1" dirty="0" smtClean="0">
                <a:solidFill>
                  <a:schemeClr val="accent5">
                    <a:lumMod val="50000"/>
                  </a:schemeClr>
                </a:solidFill>
                <a:effectLst>
                  <a:outerShdw blurRad="38100" dist="38100" dir="2700000" algn="tl">
                    <a:srgbClr val="000000">
                      <a:alpha val="43137"/>
                    </a:srgbClr>
                  </a:outerShdw>
                </a:effectLst>
              </a:rPr>
              <a:t>ŽANNAI ĻEBEDEVIČAI   </a:t>
            </a:r>
            <a:r>
              <a:rPr lang="lv-LV" dirty="0" smtClean="0">
                <a:solidFill>
                  <a:schemeClr val="accent5">
                    <a:lumMod val="50000"/>
                  </a:schemeClr>
                </a:solidFill>
              </a:rPr>
              <a:t>(Preiļu 2.vidusskola)</a:t>
            </a:r>
          </a:p>
          <a:p>
            <a:r>
              <a:rPr lang="lv-LV" sz="3600" b="1" dirty="0" smtClean="0">
                <a:solidFill>
                  <a:schemeClr val="accent5">
                    <a:lumMod val="50000"/>
                  </a:schemeClr>
                </a:solidFill>
                <a:effectLst>
                  <a:outerShdw blurRad="38100" dist="38100" dir="2700000" algn="tl">
                    <a:srgbClr val="000000">
                      <a:alpha val="43137"/>
                    </a:srgbClr>
                  </a:outerShdw>
                </a:effectLst>
              </a:rPr>
              <a:t>ZITAI PASTAREI  </a:t>
            </a:r>
            <a:r>
              <a:rPr lang="lv-LV" dirty="0" smtClean="0">
                <a:solidFill>
                  <a:schemeClr val="accent5">
                    <a:lumMod val="50000"/>
                  </a:schemeClr>
                </a:solidFill>
              </a:rPr>
              <a:t>(Salas pamatskola)</a:t>
            </a:r>
          </a:p>
          <a:p>
            <a:r>
              <a:rPr lang="lv-LV" sz="3600" b="1" dirty="0" smtClean="0">
                <a:solidFill>
                  <a:schemeClr val="accent5">
                    <a:lumMod val="50000"/>
                  </a:schemeClr>
                </a:solidFill>
                <a:effectLst>
                  <a:outerShdw blurRad="38100" dist="38100" dir="2700000" algn="tl">
                    <a:srgbClr val="000000">
                      <a:alpha val="43137"/>
                    </a:srgbClr>
                  </a:outerShdw>
                </a:effectLst>
              </a:rPr>
              <a:t>SANDRAI STENDEREI-ŠTEINBERGAI   </a:t>
            </a:r>
            <a:r>
              <a:rPr lang="lv-LV" dirty="0" smtClean="0">
                <a:solidFill>
                  <a:schemeClr val="accent5">
                    <a:lumMod val="50000"/>
                  </a:schemeClr>
                </a:solidFill>
              </a:rPr>
              <a:t>(Pelēču pamatskola)</a:t>
            </a:r>
          </a:p>
        </p:txBody>
      </p:sp>
    </p:spTree>
    <p:extLst>
      <p:ext uri="{BB962C8B-B14F-4D97-AF65-F5344CB8AC3E}">
        <p14:creationId xmlns:p14="http://schemas.microsoft.com/office/powerpoint/2010/main" val="25168202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241" y="1810927"/>
            <a:ext cx="10515600" cy="1421476"/>
          </a:xfrm>
          <a:solidFill>
            <a:schemeClr val="accent5">
              <a:lumMod val="20000"/>
              <a:lumOff val="80000"/>
            </a:schemeClr>
          </a:solidFill>
          <a:ln>
            <a:noFill/>
          </a:ln>
        </p:spPr>
        <p:style>
          <a:lnRef idx="1">
            <a:schemeClr val="accent1"/>
          </a:lnRef>
          <a:fillRef idx="2">
            <a:schemeClr val="accent1"/>
          </a:fillRef>
          <a:effectRef idx="1">
            <a:schemeClr val="accent1"/>
          </a:effectRef>
          <a:fontRef idx="minor">
            <a:schemeClr val="dk1"/>
          </a:fontRef>
        </p:style>
        <p:txBody>
          <a:bodyPr>
            <a:normAutofit/>
          </a:bodyPr>
          <a:lstStyle/>
          <a:p>
            <a:pPr algn="ctr"/>
            <a:r>
              <a:rPr lang="lv-LV" sz="8000" b="1" dirty="0" smtClean="0">
                <a:solidFill>
                  <a:schemeClr val="accent5">
                    <a:lumMod val="50000"/>
                  </a:schemeClr>
                </a:solidFill>
                <a:latin typeface="Tahoma" panose="020B0604030504040204" pitchFamily="34" charset="0"/>
                <a:ea typeface="Tahoma" panose="020B0604030504040204" pitchFamily="34" charset="0"/>
                <a:cs typeface="Tahoma" panose="020B0604030504040204" pitchFamily="34" charset="0"/>
              </a:rPr>
              <a:t>UZ SADARBĪBU</a:t>
            </a:r>
            <a:endParaRPr lang="en-US" sz="8000" b="1" dirty="0">
              <a:solidFill>
                <a:schemeClr val="accent5">
                  <a:lumMod val="50000"/>
                </a:schemeClr>
              </a:solidFill>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p:cNvSpPr>
            <a:spLocks noGrp="1"/>
          </p:cNvSpPr>
          <p:nvPr>
            <p:ph idx="1"/>
          </p:nvPr>
        </p:nvSpPr>
        <p:spPr>
          <a:xfrm>
            <a:off x="838200" y="4571999"/>
            <a:ext cx="10515600" cy="1604963"/>
          </a:xfrm>
        </p:spPr>
        <p:txBody>
          <a:bodyPr>
            <a:normAutofit fontScale="92500" lnSpcReduction="10000"/>
          </a:bodyPr>
          <a:lstStyle/>
          <a:p>
            <a:pPr marL="0" indent="0" algn="ctr">
              <a:buNone/>
            </a:pPr>
            <a:r>
              <a:rPr lang="lv-LV" dirty="0" smtClean="0"/>
              <a:t>Aija Caune</a:t>
            </a:r>
          </a:p>
          <a:p>
            <a:pPr marL="0" indent="0" algn="ctr">
              <a:lnSpc>
                <a:spcPct val="100000"/>
              </a:lnSpc>
              <a:buNone/>
            </a:pPr>
            <a:r>
              <a:rPr lang="lv-LV" sz="1800" dirty="0" smtClean="0"/>
              <a:t>Iniciatīvas «Latvijas skolas soma» koordinatore Preiļu novadā</a:t>
            </a:r>
          </a:p>
          <a:p>
            <a:pPr marL="0" indent="0" algn="ctr">
              <a:lnSpc>
                <a:spcPct val="100000"/>
              </a:lnSpc>
              <a:buNone/>
            </a:pPr>
            <a:r>
              <a:rPr lang="lv-LV" sz="1800" dirty="0" smtClean="0"/>
              <a:t>Preiļu novada bērnu un jauniešu centra direktore</a:t>
            </a:r>
          </a:p>
          <a:p>
            <a:pPr marL="0" indent="0" algn="ctr">
              <a:lnSpc>
                <a:spcPct val="100000"/>
              </a:lnSpc>
              <a:buNone/>
            </a:pPr>
            <a:r>
              <a:rPr lang="lv-LV" sz="1800" dirty="0" smtClean="0"/>
              <a:t>29221574,  aija.caune@preili.lv</a:t>
            </a:r>
            <a:endParaRPr lang="en-US" sz="1800" dirty="0"/>
          </a:p>
        </p:txBody>
      </p:sp>
      <p:pic>
        <p:nvPicPr>
          <p:cNvPr id="6" name="Picture 5"/>
          <p:cNvPicPr>
            <a:picLocks noChangeAspect="1"/>
          </p:cNvPicPr>
          <p:nvPr/>
        </p:nvPicPr>
        <p:blipFill>
          <a:blip r:embed="rId3" cstate="print">
            <a:clrChange>
              <a:clrFrom>
                <a:srgbClr val="FAF6F3"/>
              </a:clrFrom>
              <a:clrTo>
                <a:srgbClr val="FAF6F3">
                  <a:alpha val="0"/>
                </a:srgbClr>
              </a:clrTo>
            </a:clrChange>
            <a:extLst>
              <a:ext uri="{28A0092B-C50C-407E-A947-70E740481C1C}">
                <a14:useLocalDpi xmlns:a14="http://schemas.microsoft.com/office/drawing/2010/main" val="0"/>
              </a:ext>
            </a:extLst>
          </a:blip>
          <a:stretch>
            <a:fillRect/>
          </a:stretch>
        </p:blipFill>
        <p:spPr>
          <a:xfrm>
            <a:off x="8069231" y="180387"/>
            <a:ext cx="3970020" cy="1065276"/>
          </a:xfrm>
          <a:prstGeom prst="rect">
            <a:avLst/>
          </a:prstGeom>
        </p:spPr>
      </p:pic>
      <p:sp>
        <p:nvSpPr>
          <p:cNvPr id="7" name="Title 1"/>
          <p:cNvSpPr txBox="1">
            <a:spLocks/>
          </p:cNvSpPr>
          <p:nvPr/>
        </p:nvSpPr>
        <p:spPr>
          <a:xfrm>
            <a:off x="698241" y="3232403"/>
            <a:ext cx="10515600" cy="764772"/>
          </a:xfrm>
          <a:prstGeom prst="rect">
            <a:avLst/>
          </a:prstGeom>
          <a:solidFill>
            <a:schemeClr val="accent5">
              <a:lumMod val="20000"/>
              <a:lumOff val="80000"/>
            </a:schemeClr>
          </a:solidFill>
          <a:ln w="6350" cap="flat" cmpd="sng" algn="ctr">
            <a:noFill/>
            <a:prstDash val="solid"/>
            <a:miter lim="800000"/>
          </a:ln>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lv-LV" sz="4800" b="1" dirty="0" smtClean="0">
                <a:solidFill>
                  <a:schemeClr val="accent5">
                    <a:lumMod val="50000"/>
                  </a:schemeClr>
                </a:solidFill>
                <a:latin typeface="Segoe UI" panose="020B0502040204020203" pitchFamily="34" charset="0"/>
                <a:cs typeface="Segoe UI" panose="020B0502040204020203" pitchFamily="34" charset="0"/>
              </a:rPr>
              <a:t>2019./2020.</a:t>
            </a:r>
            <a:r>
              <a:rPr lang="lv-LV" b="1" dirty="0" smtClean="0">
                <a:solidFill>
                  <a:schemeClr val="accent5">
                    <a:lumMod val="50000"/>
                  </a:schemeClr>
                </a:solidFill>
                <a:latin typeface="Segoe UI" panose="020B0502040204020203" pitchFamily="34" charset="0"/>
                <a:cs typeface="Segoe UI" panose="020B0502040204020203" pitchFamily="34" charset="0"/>
              </a:rPr>
              <a:t>mācību</a:t>
            </a:r>
            <a:r>
              <a:rPr lang="lv-LV" sz="4800" b="1" dirty="0" smtClean="0">
                <a:solidFill>
                  <a:schemeClr val="accent5">
                    <a:lumMod val="50000"/>
                  </a:schemeClr>
                </a:solidFill>
                <a:latin typeface="Segoe UI" panose="020B0502040204020203" pitchFamily="34" charset="0"/>
                <a:cs typeface="Segoe UI" panose="020B0502040204020203" pitchFamily="34" charset="0"/>
              </a:rPr>
              <a:t> </a:t>
            </a:r>
            <a:r>
              <a:rPr lang="lv-LV" b="1" dirty="0" smtClean="0">
                <a:solidFill>
                  <a:schemeClr val="accent5">
                    <a:lumMod val="50000"/>
                  </a:schemeClr>
                </a:solidFill>
                <a:latin typeface="Segoe UI" panose="020B0502040204020203" pitchFamily="34" charset="0"/>
                <a:cs typeface="Segoe UI" panose="020B0502040204020203" pitchFamily="34" charset="0"/>
              </a:rPr>
              <a:t>gadā</a:t>
            </a:r>
            <a:r>
              <a:rPr lang="lv-LV" sz="4800" b="1" dirty="0" smtClean="0">
                <a:solidFill>
                  <a:schemeClr val="accent5">
                    <a:lumMod val="50000"/>
                  </a:schemeClr>
                </a:solidFill>
                <a:latin typeface="Segoe UI" panose="020B0502040204020203" pitchFamily="34" charset="0"/>
                <a:cs typeface="Segoe UI" panose="020B0502040204020203" pitchFamily="34" charset="0"/>
              </a:rPr>
              <a:t>!</a:t>
            </a:r>
            <a:endParaRPr lang="en-US" sz="4800" b="1" dirty="0">
              <a:solidFill>
                <a:schemeClr val="accent5">
                  <a:lumMod val="50000"/>
                </a:schemeClr>
              </a:solidFill>
            </a:endParaRPr>
          </a:p>
        </p:txBody>
      </p:sp>
    </p:spTree>
    <p:extLst>
      <p:ext uri="{BB962C8B-B14F-4D97-AF65-F5344CB8AC3E}">
        <p14:creationId xmlns:p14="http://schemas.microsoft.com/office/powerpoint/2010/main" val="20776840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247</TotalTime>
  <Words>342</Words>
  <Application>Microsoft Office PowerPoint</Application>
  <PresentationFormat>Widescreen</PresentationFormat>
  <Paragraphs>69</Paragraphs>
  <Slides>15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Segoe UI</vt:lpstr>
      <vt:lpstr>Tahoma</vt:lpstr>
      <vt:lpstr>Office Theme</vt:lpstr>
      <vt:lpstr>LATVIJAS SKOLAS SOMA</vt:lpstr>
      <vt:lpstr>Programma tiek īstenota:</vt:lpstr>
      <vt:lpstr>Darbības principi (1):</vt:lpstr>
      <vt:lpstr>Darbības principi (2):</vt:lpstr>
      <vt:lpstr>Darbības principi (3):</vt:lpstr>
      <vt:lpstr>Saturs</vt:lpstr>
      <vt:lpstr>Administrēšana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UZ SADARBĪBU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PROGRAMMA</dc:title>
  <dc:creator>aijac</dc:creator>
  <cp:lastModifiedBy>aijac</cp:lastModifiedBy>
  <cp:revision>36</cp:revision>
  <dcterms:created xsi:type="dcterms:W3CDTF">2019-08-26T11:29:47Z</dcterms:created>
  <dcterms:modified xsi:type="dcterms:W3CDTF">2019-11-21T10:39:15Z</dcterms:modified>
</cp:coreProperties>
</file>